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95" r:id="rId3"/>
    <p:sldId id="307" r:id="rId4"/>
    <p:sldId id="318" r:id="rId5"/>
    <p:sldId id="312" r:id="rId6"/>
    <p:sldId id="313" r:id="rId7"/>
    <p:sldId id="314" r:id="rId8"/>
    <p:sldId id="329" r:id="rId9"/>
    <p:sldId id="315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0" y="10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9D616D70-AC69-495B-AF12-8EC4BAC446A7}"/>
    <pc:docChg chg="custSel delSld modSld">
      <pc:chgData name="Irena Szarowska" userId="3c7284c1ac5c9cd1" providerId="LiveId" clId="{9D616D70-AC69-495B-AF12-8EC4BAC446A7}" dt="2019-11-04T19:51:48.013" v="167" actId="6549"/>
      <pc:docMkLst>
        <pc:docMk/>
      </pc:docMkLst>
      <pc:sldChg chg="modSp">
        <pc:chgData name="Irena Szarowska" userId="3c7284c1ac5c9cd1" providerId="LiveId" clId="{9D616D70-AC69-495B-AF12-8EC4BAC446A7}" dt="2019-11-04T19:45:27.607" v="37" actId="15"/>
        <pc:sldMkLst>
          <pc:docMk/>
          <pc:sldMk cId="0" sldId="295"/>
        </pc:sldMkLst>
        <pc:spChg chg="mod">
          <ac:chgData name="Irena Szarowska" userId="3c7284c1ac5c9cd1" providerId="LiveId" clId="{9D616D70-AC69-495B-AF12-8EC4BAC446A7}" dt="2019-11-04T19:45:27.607" v="37" actId="15"/>
          <ac:spMkLst>
            <pc:docMk/>
            <pc:sldMk cId="0" sldId="295"/>
            <ac:spMk id="3078" creationId="{00000000-0000-0000-0000-000000000000}"/>
          </ac:spMkLst>
        </pc:spChg>
      </pc:sldChg>
      <pc:sldChg chg="delSp modSp">
        <pc:chgData name="Irena Szarowska" userId="3c7284c1ac5c9cd1" providerId="LiveId" clId="{9D616D70-AC69-495B-AF12-8EC4BAC446A7}" dt="2019-11-04T19:49:38.760" v="158" actId="14100"/>
        <pc:sldMkLst>
          <pc:docMk/>
          <pc:sldMk cId="2439502558" sldId="312"/>
        </pc:sldMkLst>
        <pc:spChg chg="mod">
          <ac:chgData name="Irena Szarowska" userId="3c7284c1ac5c9cd1" providerId="LiveId" clId="{9D616D70-AC69-495B-AF12-8EC4BAC446A7}" dt="2019-11-04T19:48:53.137" v="149" actId="113"/>
          <ac:spMkLst>
            <pc:docMk/>
            <pc:sldMk cId="2439502558" sldId="312"/>
            <ac:spMk id="2" creationId="{00000000-0000-0000-0000-000000000000}"/>
          </ac:spMkLst>
        </pc:spChg>
        <pc:spChg chg="del mod">
          <ac:chgData name="Irena Szarowska" userId="3c7284c1ac5c9cd1" providerId="LiveId" clId="{9D616D70-AC69-495B-AF12-8EC4BAC446A7}" dt="2019-11-04T19:47:57.522" v="140" actId="478"/>
          <ac:spMkLst>
            <pc:docMk/>
            <pc:sldMk cId="2439502558" sldId="312"/>
            <ac:spMk id="3078" creationId="{00000000-0000-0000-0000-000000000000}"/>
          </ac:spMkLst>
        </pc:spChg>
        <pc:picChg chg="mod">
          <ac:chgData name="Irena Szarowska" userId="3c7284c1ac5c9cd1" providerId="LiveId" clId="{9D616D70-AC69-495B-AF12-8EC4BAC446A7}" dt="2019-11-04T19:49:38.760" v="158" actId="14100"/>
          <ac:picMkLst>
            <pc:docMk/>
            <pc:sldMk cId="2439502558" sldId="312"/>
            <ac:picMk id="7" creationId="{00000000-0000-0000-0000-000000000000}"/>
          </ac:picMkLst>
        </pc:picChg>
      </pc:sldChg>
      <pc:sldChg chg="addSp delSp modSp">
        <pc:chgData name="Irena Szarowska" userId="3c7284c1ac5c9cd1" providerId="LiveId" clId="{9D616D70-AC69-495B-AF12-8EC4BAC446A7}" dt="2019-11-04T19:49:06.665" v="151"/>
        <pc:sldMkLst>
          <pc:docMk/>
          <pc:sldMk cId="2754160887" sldId="313"/>
        </pc:sldMkLst>
        <pc:spChg chg="del mod">
          <ac:chgData name="Irena Szarowska" userId="3c7284c1ac5c9cd1" providerId="LiveId" clId="{9D616D70-AC69-495B-AF12-8EC4BAC446A7}" dt="2019-11-04T19:49:05.822" v="150" actId="478"/>
          <ac:spMkLst>
            <pc:docMk/>
            <pc:sldMk cId="2754160887" sldId="313"/>
            <ac:spMk id="2" creationId="{00000000-0000-0000-0000-000000000000}"/>
          </ac:spMkLst>
        </pc:spChg>
        <pc:spChg chg="add">
          <ac:chgData name="Irena Szarowska" userId="3c7284c1ac5c9cd1" providerId="LiveId" clId="{9D616D70-AC69-495B-AF12-8EC4BAC446A7}" dt="2019-11-04T19:49:06.665" v="151"/>
          <ac:spMkLst>
            <pc:docMk/>
            <pc:sldMk cId="2754160887" sldId="313"/>
            <ac:spMk id="7" creationId="{565D23FB-C060-4E50-A3A7-F6B6BD98628E}"/>
          </ac:spMkLst>
        </pc:spChg>
        <pc:spChg chg="del">
          <ac:chgData name="Irena Szarowska" userId="3c7284c1ac5c9cd1" providerId="LiveId" clId="{9D616D70-AC69-495B-AF12-8EC4BAC446A7}" dt="2019-11-04T19:47:37.167" v="134" actId="478"/>
          <ac:spMkLst>
            <pc:docMk/>
            <pc:sldMk cId="2754160887" sldId="313"/>
            <ac:spMk id="3078" creationId="{00000000-0000-0000-0000-000000000000}"/>
          </ac:spMkLst>
        </pc:spChg>
        <pc:picChg chg="mod">
          <ac:chgData name="Irena Szarowska" userId="3c7284c1ac5c9cd1" providerId="LiveId" clId="{9D616D70-AC69-495B-AF12-8EC4BAC446A7}" dt="2019-11-04T19:47:50.882" v="138" actId="1076"/>
          <ac:picMkLst>
            <pc:docMk/>
            <pc:sldMk cId="2754160887" sldId="313"/>
            <ac:picMk id="8" creationId="{00000000-0000-0000-0000-000000000000}"/>
          </ac:picMkLst>
        </pc:picChg>
      </pc:sldChg>
      <pc:sldChg chg="addSp delSp modSp">
        <pc:chgData name="Irena Szarowska" userId="3c7284c1ac5c9cd1" providerId="LiveId" clId="{9D616D70-AC69-495B-AF12-8EC4BAC446A7}" dt="2019-11-04T19:49:26.887" v="157" actId="14100"/>
        <pc:sldMkLst>
          <pc:docMk/>
          <pc:sldMk cId="1493341976" sldId="314"/>
        </pc:sldMkLst>
        <pc:spChg chg="del">
          <ac:chgData name="Irena Szarowska" userId="3c7284c1ac5c9cd1" providerId="LiveId" clId="{9D616D70-AC69-495B-AF12-8EC4BAC446A7}" dt="2019-11-04T19:49:18.850" v="155" actId="478"/>
          <ac:spMkLst>
            <pc:docMk/>
            <pc:sldMk cId="1493341976" sldId="314"/>
            <ac:spMk id="2" creationId="{00000000-0000-0000-0000-000000000000}"/>
          </ac:spMkLst>
        </pc:spChg>
        <pc:spChg chg="add">
          <ac:chgData name="Irena Szarowska" userId="3c7284c1ac5c9cd1" providerId="LiveId" clId="{9D616D70-AC69-495B-AF12-8EC4BAC446A7}" dt="2019-11-04T19:49:16.381" v="154"/>
          <ac:spMkLst>
            <pc:docMk/>
            <pc:sldMk cId="1493341976" sldId="314"/>
            <ac:spMk id="8" creationId="{1DF70F91-C7B9-4DA6-B5BA-D3071B462428}"/>
          </ac:spMkLst>
        </pc:spChg>
        <pc:spChg chg="del mod">
          <ac:chgData name="Irena Szarowska" userId="3c7284c1ac5c9cd1" providerId="LiveId" clId="{9D616D70-AC69-495B-AF12-8EC4BAC446A7}" dt="2019-11-04T19:49:14.491" v="153" actId="478"/>
          <ac:spMkLst>
            <pc:docMk/>
            <pc:sldMk cId="1493341976" sldId="314"/>
            <ac:spMk id="3078" creationId="{00000000-0000-0000-0000-000000000000}"/>
          </ac:spMkLst>
        </pc:spChg>
        <pc:picChg chg="mod">
          <ac:chgData name="Irena Szarowska" userId="3c7284c1ac5c9cd1" providerId="LiveId" clId="{9D616D70-AC69-495B-AF12-8EC4BAC446A7}" dt="2019-11-04T19:49:26.887" v="157" actId="14100"/>
          <ac:picMkLst>
            <pc:docMk/>
            <pc:sldMk cId="1493341976" sldId="314"/>
            <ac:picMk id="7" creationId="{00000000-0000-0000-0000-000000000000}"/>
          </ac:picMkLst>
        </pc:picChg>
      </pc:sldChg>
      <pc:sldChg chg="modSp">
        <pc:chgData name="Irena Szarowska" userId="3c7284c1ac5c9cd1" providerId="LiveId" clId="{9D616D70-AC69-495B-AF12-8EC4BAC446A7}" dt="2019-11-04T19:47:19.367" v="132" actId="1076"/>
        <pc:sldMkLst>
          <pc:docMk/>
          <pc:sldMk cId="1275202857" sldId="318"/>
        </pc:sldMkLst>
        <pc:spChg chg="mod">
          <ac:chgData name="Irena Szarowska" userId="3c7284c1ac5c9cd1" providerId="LiveId" clId="{9D616D70-AC69-495B-AF12-8EC4BAC446A7}" dt="2019-11-04T19:47:19.367" v="132" actId="1076"/>
          <ac:spMkLst>
            <pc:docMk/>
            <pc:sldMk cId="1275202857" sldId="318"/>
            <ac:spMk id="3078" creationId="{00000000-0000-0000-0000-000000000000}"/>
          </ac:spMkLst>
        </pc:spChg>
        <pc:spChg chg="mod">
          <ac:chgData name="Irena Szarowska" userId="3c7284c1ac5c9cd1" providerId="LiveId" clId="{9D616D70-AC69-495B-AF12-8EC4BAC446A7}" dt="2019-11-04T19:45:51.499" v="38" actId="6549"/>
          <ac:spMkLst>
            <pc:docMk/>
            <pc:sldMk cId="1275202857" sldId="318"/>
            <ac:spMk id="6149" creationId="{00000000-0000-0000-0000-000000000000}"/>
          </ac:spMkLst>
        </pc:spChg>
      </pc:sldChg>
      <pc:sldChg chg="del">
        <pc:chgData name="Irena Szarowska" userId="3c7284c1ac5c9cd1" providerId="LiveId" clId="{9D616D70-AC69-495B-AF12-8EC4BAC446A7}" dt="2019-11-04T19:50:20.688" v="164" actId="2696"/>
        <pc:sldMkLst>
          <pc:docMk/>
          <pc:sldMk cId="3364468939" sldId="324"/>
        </pc:sldMkLst>
      </pc:sldChg>
      <pc:sldChg chg="modSp">
        <pc:chgData name="Irena Szarowska" userId="3c7284c1ac5c9cd1" providerId="LiveId" clId="{9D616D70-AC69-495B-AF12-8EC4BAC446A7}" dt="2019-11-04T19:51:48.013" v="167" actId="6549"/>
        <pc:sldMkLst>
          <pc:docMk/>
          <pc:sldMk cId="99124168" sldId="329"/>
        </pc:sldMkLst>
        <pc:spChg chg="mod">
          <ac:chgData name="Irena Szarowska" userId="3c7284c1ac5c9cd1" providerId="LiveId" clId="{9D616D70-AC69-495B-AF12-8EC4BAC446A7}" dt="2019-11-04T19:51:48.013" v="167" actId="6549"/>
          <ac:spMkLst>
            <pc:docMk/>
            <pc:sldMk cId="99124168" sldId="329"/>
            <ac:spMk id="3" creationId="{00000000-0000-0000-0000-000000000000}"/>
          </ac:spMkLst>
        </pc:spChg>
      </pc:sldChg>
      <pc:sldChg chg="del">
        <pc:chgData name="Irena Szarowska" userId="3c7284c1ac5c9cd1" providerId="LiveId" clId="{9D616D70-AC69-495B-AF12-8EC4BAC446A7}" dt="2019-11-04T19:50:23.968" v="166" actId="2696"/>
        <pc:sldMkLst>
          <pc:docMk/>
          <pc:sldMk cId="1687845672" sldId="331"/>
        </pc:sldMkLst>
      </pc:sldChg>
      <pc:sldChg chg="del">
        <pc:chgData name="Irena Szarowska" userId="3c7284c1ac5c9cd1" providerId="LiveId" clId="{9D616D70-AC69-495B-AF12-8EC4BAC446A7}" dt="2019-11-04T19:50:22.125" v="165" actId="2696"/>
        <pc:sldMkLst>
          <pc:docMk/>
          <pc:sldMk cId="458326878" sldId="332"/>
        </pc:sldMkLst>
      </pc:sldChg>
      <pc:sldChg chg="del">
        <pc:chgData name="Irena Szarowska" userId="3c7284c1ac5c9cd1" providerId="LiveId" clId="{9D616D70-AC69-495B-AF12-8EC4BAC446A7}" dt="2019-11-04T19:50:16.636" v="161" actId="2696"/>
        <pc:sldMkLst>
          <pc:docMk/>
          <pc:sldMk cId="1503206258" sldId="333"/>
        </pc:sldMkLst>
      </pc:sldChg>
      <pc:sldChg chg="del">
        <pc:chgData name="Irena Szarowska" userId="3c7284c1ac5c9cd1" providerId="LiveId" clId="{9D616D70-AC69-495B-AF12-8EC4BAC446A7}" dt="2019-11-04T19:50:18.214" v="162" actId="2696"/>
        <pc:sldMkLst>
          <pc:docMk/>
          <pc:sldMk cId="2734581002" sldId="340"/>
        </pc:sldMkLst>
      </pc:sldChg>
      <pc:sldChg chg="del">
        <pc:chgData name="Irena Szarowska" userId="3c7284c1ac5c9cd1" providerId="LiveId" clId="{9D616D70-AC69-495B-AF12-8EC4BAC446A7}" dt="2019-11-04T19:47:31.824" v="133" actId="2696"/>
        <pc:sldMkLst>
          <pc:docMk/>
          <pc:sldMk cId="1923726866" sldId="341"/>
        </pc:sldMkLst>
      </pc:sldChg>
      <pc:sldChg chg="del">
        <pc:chgData name="Irena Szarowska" userId="3c7284c1ac5c9cd1" providerId="LiveId" clId="{9D616D70-AC69-495B-AF12-8EC4BAC446A7}" dt="2019-11-04T19:49:45.602" v="159" actId="2696"/>
        <pc:sldMkLst>
          <pc:docMk/>
          <pc:sldMk cId="2076936986" sldId="342"/>
        </pc:sldMkLst>
      </pc:sldChg>
      <pc:sldChg chg="del">
        <pc:chgData name="Irena Szarowska" userId="3c7284c1ac5c9cd1" providerId="LiveId" clId="{9D616D70-AC69-495B-AF12-8EC4BAC446A7}" dt="2019-11-04T19:49:50.031" v="160" actId="2696"/>
        <pc:sldMkLst>
          <pc:docMk/>
          <pc:sldMk cId="2354575810" sldId="343"/>
        </pc:sldMkLst>
      </pc:sldChg>
      <pc:sldChg chg="del">
        <pc:chgData name="Irena Szarowska" userId="3c7284c1ac5c9cd1" providerId="LiveId" clId="{9D616D70-AC69-495B-AF12-8EC4BAC446A7}" dt="2019-11-04T19:50:19.338" v="163" actId="2696"/>
        <pc:sldMkLst>
          <pc:docMk/>
          <pc:sldMk cId="574307379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BD10FF-0F13-4013-BE5C-20ECDD747A19}" type="datetimeFigureOut">
              <a:rPr lang="cs-CZ"/>
              <a:pPr>
                <a:defRPr/>
              </a:pPr>
              <a:t>05.11.2019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5B58D2C-D4B7-4E00-9A07-5F21FB0C41E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17060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7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422FB6-7FF2-430A-A8D8-6451EE675A95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6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6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07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7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32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0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A0B5-9313-481E-B8BA-4F1089559D80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2A92-0E6B-48B1-9F3A-41170BB505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0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A548-608B-4D93-B9E7-55A075B5D202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9008-CE6A-4DA7-BAB2-0366846293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18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4757-FFB1-4717-B32A-9F5F4ACF0749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CB78-6AAE-4AE6-8F0D-FBE97ABE34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32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83FE-850D-40D1-B22C-8715521D9169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21F2-CC17-4D1D-AB16-73B2E48E1F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157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C542-2906-437F-9B1B-3504D897AE92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5FBD-AE79-4BD5-8E9E-932CB6E39C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72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97DE-24E0-47DA-9A6B-BB25A3E0F607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1BD0-41FE-4DE6-A42F-804DDAF90A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69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023-58B3-4596-B815-BD72BF7D32B1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524C-66A1-42B9-AA8C-E8D8808AFA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83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4BD4-702D-4355-B317-51DD95E26FCD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316C-8803-4217-9D0D-B9EB1282EA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274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73CB-5E5C-4F1E-87EF-5C9A956E7608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E903-F534-4898-ABFF-3DE36A33BE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55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9C11-CD4B-48E4-8E67-59A3E3586560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C51C-2011-47BC-B1A4-809DBB2E3E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8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4BC9-B707-413E-A5FD-A065163BD25C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F18C-7157-442D-952B-AE11721C4E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49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526E4D-96AB-48BD-B18E-9732A5A2C814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D24C20-C890-4DE7-B00A-B0EE554094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olidi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MUNICIPÁLNÍ A REGIONÁLNÍ ROZPOČTY </a:t>
            </a:r>
            <a:endParaRPr lang="cs-CZ" sz="3600" b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V SYSTÉMU FISKÁLNÍHO FEDERALISMU</a:t>
            </a:r>
            <a:endParaRPr lang="cs-CZ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85"/>
            <a:ext cx="4517409" cy="161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319088" y="884237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TEORIE FISKÁLNÍHO FEDERALISMU</a:t>
            </a:r>
          </a:p>
        </p:txBody>
      </p:sp>
      <p:sp>
        <p:nvSpPr>
          <p:cNvPr id="3078" name="Zástupný symbol pro obsah 2"/>
          <p:cNvSpPr txBox="1">
            <a:spLocks/>
          </p:cNvSpPr>
          <p:nvPr/>
        </p:nvSpPr>
        <p:spPr bwMode="auto">
          <a:xfrm>
            <a:off x="338138" y="1499018"/>
            <a:ext cx="8547100" cy="43894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Fiskální federalismus (FF) </a:t>
            </a:r>
            <a:r>
              <a:rPr lang="cs-CZ" sz="2400" dirty="0"/>
              <a:t>je založen na vícestupňovém uspořádání soustavy veřejných rozpočtů a vztahů mezi nimi (</a:t>
            </a:r>
            <a:r>
              <a:rPr lang="cs-CZ" sz="2400" b="1" dirty="0"/>
              <a:t>horizontální a vertikální struktura</a:t>
            </a:r>
            <a:r>
              <a:rPr lang="cs-CZ" sz="2400" dirty="0"/>
              <a:t>), přičemž zkoumá, jak optimálně rozdělit kompetence a odpovědnost mezi jednotlivými vládními úrovněmi.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000" b="1" dirty="0"/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FF jako vědní disciplína řeší:</a:t>
            </a:r>
          </a:p>
          <a:p>
            <a:pPr marL="990600" lvl="2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druhy (úrovně) veřejných rozpočtů</a:t>
            </a:r>
          </a:p>
          <a:p>
            <a:pPr marL="990600" lvl="2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strukturu veřejných rozpočtů na příslušných stupních vlád</a:t>
            </a:r>
          </a:p>
          <a:p>
            <a:pPr marL="990600" lvl="2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vymezení kompetencí a funkcí příslušných rozpočtů</a:t>
            </a:r>
          </a:p>
          <a:p>
            <a:pPr marL="990600" lvl="2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daňové určení: které daňové výnosy zajišťují rozhodující příjmy pro příslušný stupeň rozpočtu</a:t>
            </a:r>
          </a:p>
          <a:p>
            <a:pPr marL="990600" lvl="2" indent="-4572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typy transferů finančních prostředků mezi jednotlivými stupni vlád.</a:t>
            </a:r>
          </a:p>
          <a:p>
            <a:pPr marL="476250" lvl="1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endParaRPr lang="cs-CZ" sz="2000" dirty="0"/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1ACA2F9-7B09-4033-AEBA-87AE6A9F8281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8197" name="TextovéPole 8"/>
          <p:cNvSpPr txBox="1">
            <a:spLocks noChangeArrowheads="1"/>
          </p:cNvSpPr>
          <p:nvPr/>
        </p:nvSpPr>
        <p:spPr bwMode="auto">
          <a:xfrm>
            <a:off x="363538" y="838498"/>
            <a:ext cx="845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small" dirty="0">
                <a:latin typeface="Arial" panose="020B0604020202020204" pitchFamily="34" charset="0"/>
              </a:rPr>
              <a:t>FISKÁLNÍ CENTRALIZACE A DECENTRALIZACE</a:t>
            </a:r>
          </a:p>
        </p:txBody>
      </p:sp>
      <p:sp>
        <p:nvSpPr>
          <p:cNvPr id="8198" name="Zástupný symbol pro obsah 2"/>
          <p:cNvSpPr txBox="1">
            <a:spLocks/>
          </p:cNvSpPr>
          <p:nvPr/>
        </p:nvSpPr>
        <p:spPr bwMode="auto">
          <a:xfrm>
            <a:off x="274638" y="1848823"/>
            <a:ext cx="85471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</a:pPr>
            <a:r>
              <a:rPr lang="cs-CZ" sz="2400" dirty="0">
                <a:latin typeface="Arial" panose="020B0604020202020204" pitchFamily="34" charset="0"/>
              </a:rPr>
              <a:t>Ze zvolené míry centralizace a decentralizace vyplývá pravomoc příslušného stupně vlády.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</a:pPr>
            <a:r>
              <a:rPr lang="cs-CZ" altLang="cs-CZ" sz="2400" b="1" dirty="0">
                <a:latin typeface="Arial" panose="020B0604020202020204" pitchFamily="34" charset="0"/>
              </a:rPr>
              <a:t>Fiskální centralizace </a:t>
            </a:r>
            <a:r>
              <a:rPr lang="cs-CZ" altLang="cs-CZ" sz="2400" dirty="0">
                <a:latin typeface="Arial" panose="020B0604020202020204" pitchFamily="34" charset="0"/>
              </a:rPr>
              <a:t>znamená zvýšenou až maximální centralizaci rozpočtových příjmů v ústředním rozpočtu</a:t>
            </a:r>
            <a:r>
              <a:rPr lang="cs-CZ" altLang="cs-CZ" sz="2400" b="1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</a:pPr>
            <a:r>
              <a:rPr lang="cs-CZ" altLang="cs-CZ" sz="2400" b="1" dirty="0">
                <a:latin typeface="Arial" panose="020B0604020202020204" pitchFamily="34" charset="0"/>
              </a:rPr>
              <a:t>Fiskální decentralizace </a:t>
            </a:r>
            <a:r>
              <a:rPr lang="cs-CZ" altLang="cs-CZ" sz="2400" dirty="0">
                <a:latin typeface="Arial" panose="020B0604020202020204" pitchFamily="34" charset="0"/>
              </a:rPr>
              <a:t>je velikost podílu nižších stupňů vlád na redistribuci finančních prostředků. Je to proces, při kterém jsou posilovány příjmy a pravomoci rozpočtů nižších vládních úrovní</a:t>
            </a:r>
            <a:r>
              <a:rPr lang="cs-CZ" altLang="cs-CZ" sz="2400" b="1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575"/>
              </a:spcBef>
              <a:buClr>
                <a:srgbClr val="C00000"/>
              </a:buClr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226725" y="804439"/>
            <a:ext cx="8459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cap="small" dirty="0">
                <a:latin typeface="Arial" panose="020B0604020202020204" pitchFamily="34" charset="0"/>
              </a:rPr>
              <a:t>ZÁKLADNÍ MODELY FISKÁLNÍHO </a:t>
            </a:r>
            <a:r>
              <a:rPr lang="cs-CZ" b="1" cap="small" dirty="0">
                <a:latin typeface="Arial" panose="020B0604020202020204" pitchFamily="34" charset="0"/>
              </a:rPr>
              <a:t>federalismu 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8" name="Zástupný symbol pro obsah 2"/>
          <p:cNvSpPr txBox="1">
            <a:spLocks/>
          </p:cNvSpPr>
          <p:nvPr/>
        </p:nvSpPr>
        <p:spPr bwMode="auto">
          <a:xfrm>
            <a:off x="294967" y="1557125"/>
            <a:ext cx="8554065" cy="43894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Horizontální model – </a:t>
            </a:r>
            <a:r>
              <a:rPr lang="cs-CZ" sz="2400" dirty="0"/>
              <a:t>pohyb prostředků zejména mezi jednotlivými institucemi veřejné správy na stejné vládní a tedy i rozpočtové úrovni (</a:t>
            </a:r>
            <a:r>
              <a:rPr lang="cs-CZ" sz="2400" b="1" dirty="0"/>
              <a:t>↔</a:t>
            </a:r>
            <a:r>
              <a:rPr lang="cs-CZ" sz="2400" dirty="0"/>
              <a:t>). 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000" b="1" dirty="0"/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Vertikální model – </a:t>
            </a:r>
            <a:r>
              <a:rPr lang="cs-CZ" sz="2400" dirty="0"/>
              <a:t>pohyb finančních prostředků mezi jednotlivými úrovněmi vlád, nejčastěji od vyšší úrovně vlády k nižší (tj. po vertikále ↓↑). 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400" b="1" dirty="0"/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V praxi se používají tyto modely FF: </a:t>
            </a:r>
          </a:p>
          <a:p>
            <a:pPr marL="876300" lvl="2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Centralizovaný</a:t>
            </a:r>
          </a:p>
          <a:p>
            <a:pPr marL="876300" lvl="2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Decentralizovaný</a:t>
            </a:r>
          </a:p>
          <a:p>
            <a:pPr marL="876300" lvl="2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Kombinovaný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400" b="1" dirty="0"/>
          </a:p>
          <a:p>
            <a:pPr marL="133350" lvl="1" indent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20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5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226725" y="804439"/>
            <a:ext cx="8459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cap="small" dirty="0">
                <a:latin typeface="Arial" panose="020B0604020202020204" pitchFamily="34" charset="0"/>
              </a:rPr>
              <a:t>CENTRALIZOVANÝ MODEL </a:t>
            </a:r>
            <a:r>
              <a:rPr lang="cs-CZ" b="1" cap="small" dirty="0">
                <a:latin typeface="Arial" panose="020B0604020202020204" pitchFamily="34" charset="0"/>
              </a:rPr>
              <a:t>fiskálního federalismu 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0040" y="1524111"/>
            <a:ext cx="6843250" cy="3991786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27963" y="5644406"/>
            <a:ext cx="825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F - SR </a:t>
            </a:r>
            <a:r>
              <a:rPr lang="cs-CZ" sz="1600" dirty="0"/>
              <a:t>…státní (federální) rozpočet, </a:t>
            </a:r>
            <a:r>
              <a:rPr lang="cs-CZ" sz="1600" b="1" dirty="0"/>
              <a:t>R - SR</a:t>
            </a:r>
            <a:r>
              <a:rPr lang="cs-CZ" sz="1600" dirty="0"/>
              <a:t>...krajský (republikový) rozpočet, </a:t>
            </a:r>
            <a:r>
              <a:rPr lang="cs-CZ" sz="1600" b="1" dirty="0"/>
              <a:t>MR</a:t>
            </a:r>
            <a:r>
              <a:rPr lang="cs-CZ" sz="1600" dirty="0"/>
              <a:t>…municipální rozpočet</a:t>
            </a:r>
          </a:p>
        </p:txBody>
      </p:sp>
    </p:spTree>
    <p:extLst>
      <p:ext uri="{BB962C8B-B14F-4D97-AF65-F5344CB8AC3E}">
        <p14:creationId xmlns:p14="http://schemas.microsoft.com/office/powerpoint/2010/main" val="243950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altLang="cs-CZ" dirty="0">
                <a:solidFill>
                  <a:srgbClr val="FFFFFF"/>
                </a:solidFill>
              </a:rPr>
              <a:t>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226725" y="804439"/>
            <a:ext cx="8459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cap="small" dirty="0">
                <a:latin typeface="Arial" panose="020B0604020202020204" pitchFamily="34" charset="0"/>
              </a:rPr>
              <a:t>DECENTRALIZOVANÝ MODEL </a:t>
            </a:r>
            <a:r>
              <a:rPr lang="cs-CZ" b="1" cap="small" dirty="0">
                <a:latin typeface="Arial" panose="020B0604020202020204" pitchFamily="34" charset="0"/>
              </a:rPr>
              <a:t>fiskálního federalismu 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8" name="Obrázek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70850" y="1907542"/>
            <a:ext cx="5771535" cy="319691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565D23FB-C060-4E50-A3A7-F6B6BD98628E}"/>
              </a:ext>
            </a:extLst>
          </p:cNvPr>
          <p:cNvSpPr txBox="1"/>
          <p:nvPr/>
        </p:nvSpPr>
        <p:spPr>
          <a:xfrm>
            <a:off x="327963" y="5644406"/>
            <a:ext cx="825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F - SR </a:t>
            </a:r>
            <a:r>
              <a:rPr lang="cs-CZ" sz="1600" dirty="0"/>
              <a:t>…státní (federální) rozpočet, </a:t>
            </a:r>
            <a:r>
              <a:rPr lang="cs-CZ" sz="1600" b="1" dirty="0"/>
              <a:t>R - SR</a:t>
            </a:r>
            <a:r>
              <a:rPr lang="cs-CZ" sz="1600" dirty="0"/>
              <a:t>...krajský (republikový) rozpočet, </a:t>
            </a:r>
            <a:r>
              <a:rPr lang="cs-CZ" sz="1600" b="1" dirty="0"/>
              <a:t>MR</a:t>
            </a:r>
            <a:r>
              <a:rPr lang="cs-CZ" sz="1600" dirty="0"/>
              <a:t>…municipální rozpočet</a:t>
            </a:r>
          </a:p>
        </p:txBody>
      </p:sp>
    </p:spTree>
    <p:extLst>
      <p:ext uri="{BB962C8B-B14F-4D97-AF65-F5344CB8AC3E}">
        <p14:creationId xmlns:p14="http://schemas.microsoft.com/office/powerpoint/2010/main" val="275416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altLang="cs-CZ" dirty="0">
                <a:solidFill>
                  <a:srgbClr val="FFFFFF"/>
                </a:solidFill>
              </a:rPr>
              <a:t>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7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226725" y="804439"/>
            <a:ext cx="8459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cap="small" dirty="0">
                <a:latin typeface="Arial" panose="020B0604020202020204" pitchFamily="34" charset="0"/>
              </a:rPr>
              <a:t>KOMBINOVANÝ MODEL </a:t>
            </a:r>
            <a:r>
              <a:rPr lang="cs-CZ" b="1" cap="small" dirty="0">
                <a:latin typeface="Arial" panose="020B0604020202020204" pitchFamily="34" charset="0"/>
              </a:rPr>
              <a:t>fiskálního federalismu 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438" y="1327658"/>
            <a:ext cx="7806813" cy="418823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1DF70F91-C7B9-4DA6-B5BA-D3071B462428}"/>
              </a:ext>
            </a:extLst>
          </p:cNvPr>
          <p:cNvSpPr txBox="1"/>
          <p:nvPr/>
        </p:nvSpPr>
        <p:spPr>
          <a:xfrm>
            <a:off x="327963" y="5644406"/>
            <a:ext cx="825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F - SR </a:t>
            </a:r>
            <a:r>
              <a:rPr lang="cs-CZ" sz="1600" dirty="0"/>
              <a:t>…státní (federální) rozpočet, </a:t>
            </a:r>
            <a:r>
              <a:rPr lang="cs-CZ" sz="1600" b="1" dirty="0"/>
              <a:t>R - SR</a:t>
            </a:r>
            <a:r>
              <a:rPr lang="cs-CZ" sz="1600" dirty="0"/>
              <a:t>...krajský (republikový) rozpočet, </a:t>
            </a:r>
            <a:r>
              <a:rPr lang="cs-CZ" sz="1600" b="1" dirty="0"/>
              <a:t>MR</a:t>
            </a:r>
            <a:r>
              <a:rPr lang="cs-CZ" sz="1600" dirty="0"/>
              <a:t>…municipální rozpočet</a:t>
            </a:r>
          </a:p>
        </p:txBody>
      </p:sp>
    </p:spTree>
    <p:extLst>
      <p:ext uri="{BB962C8B-B14F-4D97-AF65-F5344CB8AC3E}">
        <p14:creationId xmlns:p14="http://schemas.microsoft.com/office/powerpoint/2010/main" val="149334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113" y="1339850"/>
            <a:ext cx="8408987" cy="41624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ČR se uplatňuje kombinovaný model FF s decentralizačními prvky.</a:t>
            </a:r>
          </a:p>
          <a:p>
            <a:pPr marL="0" indent="0" eaLnBrk="1" hangingPunct="1"/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Daňové určení a fiskální vazby jsou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určeny  (vše v platném znění - 	</a:t>
            </a:r>
            <a:r>
              <a:rPr lang="cs-CZ" sz="2000" dirty="0"/>
              <a:t>dostupné např. zde: </a:t>
            </a:r>
            <a:r>
              <a:rPr lang="cs-CZ" sz="2000" dirty="0">
                <a:hlinkClick r:id="rId2"/>
              </a:rPr>
              <a:t>www.zakonyprolidi.cz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Zákonem č. 243/2000 Sb., o rozpočtovém určení daní,  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Zákonem č. 218/2000 Sb., o rozpočtových pravidlech, 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Zákonem č. 250/2000 Sb., o rozpočtových pravidlech územních rozpočtů, 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Vyhláškou č. 219/2019 Sb., o podílu jednotlivých obcí na hrubém výnosu DPH a daní z příjmů, 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Zákonem o státním rozpočtu na příslušný rok.</a:t>
            </a:r>
          </a:p>
          <a:p>
            <a:pPr marL="0" indent="0" eaLnBrk="1" hangingPunct="1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Ani obce, ani kraje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nejsou plně finančně soběstačné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-794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A14AB25D-2967-45B9-85AE-6E6AD4DC2E54}" type="slidenum">
              <a:rPr lang="en-US">
                <a:solidFill>
                  <a:srgbClr val="FFFFFF"/>
                </a:solidFill>
              </a:rPr>
              <a:pPr eaLnBrk="1" hangingPunct="1"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70" name="TextovéPole 8"/>
          <p:cNvSpPr txBox="1">
            <a:spLocks noChangeArrowheads="1"/>
          </p:cNvSpPr>
          <p:nvPr/>
        </p:nvSpPr>
        <p:spPr bwMode="auto">
          <a:xfrm>
            <a:off x="341313" y="755650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FISKÁLNÍ FEDERALISMUS V ČR </a:t>
            </a:r>
          </a:p>
        </p:txBody>
      </p:sp>
    </p:spTree>
    <p:extLst>
      <p:ext uri="{BB962C8B-B14F-4D97-AF65-F5344CB8AC3E}">
        <p14:creationId xmlns:p14="http://schemas.microsoft.com/office/powerpoint/2010/main" val="9912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pt-BR" b="1" dirty="0">
                <a:solidFill>
                  <a:schemeClr val="bg1"/>
                </a:solidFill>
              </a:rPr>
              <a:t>unicipální a regionální financ</a:t>
            </a:r>
            <a:r>
              <a:rPr lang="cs-CZ" b="1" dirty="0">
                <a:solidFill>
                  <a:schemeClr val="bg1"/>
                </a:solidFill>
              </a:rPr>
              <a:t>e v systému FF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9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226725" y="804439"/>
            <a:ext cx="8459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cap="small" dirty="0">
                <a:latin typeface="Arial" panose="020B0604020202020204" pitchFamily="34" charset="0"/>
              </a:rPr>
              <a:t>MODEL </a:t>
            </a:r>
            <a:r>
              <a:rPr lang="cs-CZ" b="1" cap="small" dirty="0">
                <a:latin typeface="Arial" panose="020B0604020202020204" pitchFamily="34" charset="0"/>
              </a:rPr>
              <a:t>fiskálního federalismu v ČR 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6725" y="6455064"/>
            <a:ext cx="8257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F - SR …státní (federální) rozpočet, R - SR...krajský (republikový) rozpočet, MR…municipální rozpočet</a:t>
            </a:r>
          </a:p>
        </p:txBody>
      </p:sp>
      <p:pic>
        <p:nvPicPr>
          <p:cNvPr id="8" name="Obrázek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7250" y="1411374"/>
            <a:ext cx="6553200" cy="47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34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276</Words>
  <Application>Microsoft Office PowerPoint</Application>
  <PresentationFormat>Předvádění na obrazovce (4:3)</PresentationFormat>
  <Paragraphs>62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150</cp:revision>
  <dcterms:created xsi:type="dcterms:W3CDTF">2008-12-30T09:11:17Z</dcterms:created>
  <dcterms:modified xsi:type="dcterms:W3CDTF">2019-11-05T10:57:04Z</dcterms:modified>
</cp:coreProperties>
</file>