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335" r:id="rId2"/>
    <p:sldId id="342" r:id="rId3"/>
    <p:sldId id="337" r:id="rId4"/>
    <p:sldId id="338" r:id="rId5"/>
    <p:sldId id="293" r:id="rId6"/>
    <p:sldId id="312" r:id="rId7"/>
    <p:sldId id="341" r:id="rId8"/>
    <p:sldId id="314" r:id="rId9"/>
    <p:sldId id="321" r:id="rId10"/>
    <p:sldId id="322" r:id="rId11"/>
    <p:sldId id="323" r:id="rId12"/>
    <p:sldId id="330" r:id="rId13"/>
    <p:sldId id="332" r:id="rId1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1AE"/>
    <a:srgbClr val="00544D"/>
    <a:srgbClr val="249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0" y="10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Szarowska" userId="3c7284c1ac5c9cd1" providerId="LiveId" clId="{6BEFBDAB-3AB0-4B37-8E23-85D81A436D94}"/>
    <pc:docChg chg="custSel delSld modSld">
      <pc:chgData name="Irena Szarowska" userId="3c7284c1ac5c9cd1" providerId="LiveId" clId="{6BEFBDAB-3AB0-4B37-8E23-85D81A436D94}" dt="2019-11-04T20:54:56.220" v="800" actId="2696"/>
      <pc:docMkLst>
        <pc:docMk/>
      </pc:docMkLst>
      <pc:sldChg chg="addSp delSp modSp">
        <pc:chgData name="Irena Szarowska" userId="3c7284c1ac5c9cd1" providerId="LiveId" clId="{6BEFBDAB-3AB0-4B37-8E23-85D81A436D94}" dt="2019-11-04T20:27:17.191" v="105" actId="15"/>
        <pc:sldMkLst>
          <pc:docMk/>
          <pc:sldMk cId="989970855" sldId="312"/>
        </pc:sldMkLst>
        <pc:spChg chg="mod">
          <ac:chgData name="Irena Szarowska" userId="3c7284c1ac5c9cd1" providerId="LiveId" clId="{6BEFBDAB-3AB0-4B37-8E23-85D81A436D94}" dt="2019-11-04T20:27:17.191" v="105" actId="15"/>
          <ac:spMkLst>
            <pc:docMk/>
            <pc:sldMk cId="989970855" sldId="312"/>
            <ac:spMk id="2" creationId="{00000000-0000-0000-0000-000000000000}"/>
          </ac:spMkLst>
        </pc:spChg>
        <pc:spChg chg="mod">
          <ac:chgData name="Irena Szarowska" userId="3c7284c1ac5c9cd1" providerId="LiveId" clId="{6BEFBDAB-3AB0-4B37-8E23-85D81A436D94}" dt="2019-11-04T20:26:55.696" v="101" actId="1076"/>
          <ac:spMkLst>
            <pc:docMk/>
            <pc:sldMk cId="989970855" sldId="312"/>
            <ac:spMk id="3" creationId="{00000000-0000-0000-0000-000000000000}"/>
          </ac:spMkLst>
        </pc:spChg>
        <pc:picChg chg="del">
          <ac:chgData name="Irena Szarowska" userId="3c7284c1ac5c9cd1" providerId="LiveId" clId="{6BEFBDAB-3AB0-4B37-8E23-85D81A436D94}" dt="2019-11-04T20:24:34.657" v="33" actId="478"/>
          <ac:picMkLst>
            <pc:docMk/>
            <pc:sldMk cId="989970855" sldId="312"/>
            <ac:picMk id="5" creationId="{00000000-0000-0000-0000-000000000000}"/>
          </ac:picMkLst>
        </pc:picChg>
        <pc:picChg chg="add mod">
          <ac:chgData name="Irena Szarowska" userId="3c7284c1ac5c9cd1" providerId="LiveId" clId="{6BEFBDAB-3AB0-4B37-8E23-85D81A436D94}" dt="2019-11-04T20:26:51.947" v="100" actId="14100"/>
          <ac:picMkLst>
            <pc:docMk/>
            <pc:sldMk cId="989970855" sldId="312"/>
            <ac:picMk id="7" creationId="{F7933A7F-91A2-4428-9B45-9AA7DD312319}"/>
          </ac:picMkLst>
        </pc:picChg>
      </pc:sldChg>
      <pc:sldChg chg="del">
        <pc:chgData name="Irena Szarowska" userId="3c7284c1ac5c9cd1" providerId="LiveId" clId="{6BEFBDAB-3AB0-4B37-8E23-85D81A436D94}" dt="2019-11-04T20:28:55.153" v="108" actId="2696"/>
        <pc:sldMkLst>
          <pc:docMk/>
          <pc:sldMk cId="619125222" sldId="315"/>
        </pc:sldMkLst>
      </pc:sldChg>
      <pc:sldChg chg="del">
        <pc:chgData name="Irena Szarowska" userId="3c7284c1ac5c9cd1" providerId="LiveId" clId="{6BEFBDAB-3AB0-4B37-8E23-85D81A436D94}" dt="2019-11-04T20:28:44.344" v="106" actId="2696"/>
        <pc:sldMkLst>
          <pc:docMk/>
          <pc:sldMk cId="2692644151" sldId="316"/>
        </pc:sldMkLst>
      </pc:sldChg>
      <pc:sldChg chg="modSp del">
        <pc:chgData name="Irena Szarowska" userId="3c7284c1ac5c9cd1" providerId="LiveId" clId="{6BEFBDAB-3AB0-4B37-8E23-85D81A436D94}" dt="2019-11-04T20:53:30.960" v="797" actId="2696"/>
        <pc:sldMkLst>
          <pc:docMk/>
          <pc:sldMk cId="2934073313" sldId="317"/>
        </pc:sldMkLst>
        <pc:spChg chg="mod">
          <ac:chgData name="Irena Szarowska" userId="3c7284c1ac5c9cd1" providerId="LiveId" clId="{6BEFBDAB-3AB0-4B37-8E23-85D81A436D94}" dt="2019-11-04T20:43:06.056" v="670" actId="12"/>
          <ac:spMkLst>
            <pc:docMk/>
            <pc:sldMk cId="2934073313" sldId="317"/>
            <ac:spMk id="2" creationId="{00000000-0000-0000-0000-000000000000}"/>
          </ac:spMkLst>
        </pc:spChg>
        <pc:spChg chg="mod">
          <ac:chgData name="Irena Szarowska" userId="3c7284c1ac5c9cd1" providerId="LiveId" clId="{6BEFBDAB-3AB0-4B37-8E23-85D81A436D94}" dt="2019-11-04T20:32:07.373" v="190" actId="6549"/>
          <ac:spMkLst>
            <pc:docMk/>
            <pc:sldMk cId="2934073313" sldId="317"/>
            <ac:spMk id="4101" creationId="{00000000-0000-0000-0000-000000000000}"/>
          </ac:spMkLst>
        </pc:spChg>
      </pc:sldChg>
      <pc:sldChg chg="del">
        <pc:chgData name="Irena Szarowska" userId="3c7284c1ac5c9cd1" providerId="LiveId" clId="{6BEFBDAB-3AB0-4B37-8E23-85D81A436D94}" dt="2019-11-04T20:54:31.674" v="798" actId="2696"/>
        <pc:sldMkLst>
          <pc:docMk/>
          <pc:sldMk cId="1686634793" sldId="318"/>
        </pc:sldMkLst>
      </pc:sldChg>
      <pc:sldChg chg="del">
        <pc:chgData name="Irena Szarowska" userId="3c7284c1ac5c9cd1" providerId="LiveId" clId="{6BEFBDAB-3AB0-4B37-8E23-85D81A436D94}" dt="2019-11-04T20:54:56.220" v="800" actId="2696"/>
        <pc:sldMkLst>
          <pc:docMk/>
          <pc:sldMk cId="1611013237" sldId="319"/>
        </pc:sldMkLst>
      </pc:sldChg>
      <pc:sldChg chg="del">
        <pc:chgData name="Irena Szarowska" userId="3c7284c1ac5c9cd1" providerId="LiveId" clId="{6BEFBDAB-3AB0-4B37-8E23-85D81A436D94}" dt="2019-11-04T20:54:33.876" v="799" actId="2696"/>
        <pc:sldMkLst>
          <pc:docMk/>
          <pc:sldMk cId="3923331334" sldId="320"/>
        </pc:sldMkLst>
      </pc:sldChg>
      <pc:sldChg chg="addSp delSp modSp">
        <pc:chgData name="Irena Szarowska" userId="3c7284c1ac5c9cd1" providerId="LiveId" clId="{6BEFBDAB-3AB0-4B37-8E23-85D81A436D94}" dt="2019-11-04T20:40:56.318" v="501" actId="20577"/>
        <pc:sldMkLst>
          <pc:docMk/>
          <pc:sldMk cId="3643821995" sldId="321"/>
        </pc:sldMkLst>
        <pc:spChg chg="add del">
          <ac:chgData name="Irena Szarowska" userId="3c7284c1ac5c9cd1" providerId="LiveId" clId="{6BEFBDAB-3AB0-4B37-8E23-85D81A436D94}" dt="2019-11-04T20:29:10.894" v="111"/>
          <ac:spMkLst>
            <pc:docMk/>
            <pc:sldMk cId="3643821995" sldId="321"/>
            <ac:spMk id="2" creationId="{951940F0-76FA-4D9B-A7D5-7F3B6D24FBE6}"/>
          </ac:spMkLst>
        </pc:spChg>
        <pc:spChg chg="add del mod">
          <ac:chgData name="Irena Szarowska" userId="3c7284c1ac5c9cd1" providerId="LiveId" clId="{6BEFBDAB-3AB0-4B37-8E23-85D81A436D94}" dt="2019-11-04T20:38:05.414" v="484" actId="11529"/>
          <ac:spMkLst>
            <pc:docMk/>
            <pc:sldMk cId="3643821995" sldId="321"/>
            <ac:spMk id="3" creationId="{305406C3-47BB-4CE0-B7E2-857865349C73}"/>
          </ac:spMkLst>
        </pc:spChg>
        <pc:spChg chg="add mod">
          <ac:chgData name="Irena Szarowska" userId="3c7284c1ac5c9cd1" providerId="LiveId" clId="{6BEFBDAB-3AB0-4B37-8E23-85D81A436D94}" dt="2019-11-04T20:40:56.318" v="501" actId="20577"/>
          <ac:spMkLst>
            <pc:docMk/>
            <pc:sldMk cId="3643821995" sldId="321"/>
            <ac:spMk id="5" creationId="{27CC1453-D47C-4E6D-9D35-671EB9395151}"/>
          </ac:spMkLst>
        </pc:spChg>
        <pc:spChg chg="mod">
          <ac:chgData name="Irena Szarowska" userId="3c7284c1ac5c9cd1" providerId="LiveId" clId="{6BEFBDAB-3AB0-4B37-8E23-85D81A436D94}" dt="2019-11-04T20:29:53.581" v="118" actId="20577"/>
          <ac:spMkLst>
            <pc:docMk/>
            <pc:sldMk cId="3643821995" sldId="321"/>
            <ac:spMk id="4101" creationId="{00000000-0000-0000-0000-000000000000}"/>
          </ac:spMkLst>
        </pc:spChg>
        <pc:picChg chg="mod">
          <ac:chgData name="Irena Szarowska" userId="3c7284c1ac5c9cd1" providerId="LiveId" clId="{6BEFBDAB-3AB0-4B37-8E23-85D81A436D94}" dt="2019-11-04T20:29:45.524" v="116" actId="1076"/>
          <ac:picMkLst>
            <pc:docMk/>
            <pc:sldMk cId="3643821995" sldId="321"/>
            <ac:picMk id="4" creationId="{00000000-0000-0000-0000-000000000000}"/>
          </ac:picMkLst>
        </pc:picChg>
      </pc:sldChg>
      <pc:sldChg chg="modSp">
        <pc:chgData name="Irena Szarowska" userId="3c7284c1ac5c9cd1" providerId="LiveId" clId="{6BEFBDAB-3AB0-4B37-8E23-85D81A436D94}" dt="2019-11-04T20:49:43.116" v="795" actId="1076"/>
        <pc:sldMkLst>
          <pc:docMk/>
          <pc:sldMk cId="2648731641" sldId="323"/>
        </pc:sldMkLst>
        <pc:spChg chg="mod">
          <ac:chgData name="Irena Szarowska" userId="3c7284c1ac5c9cd1" providerId="LiveId" clId="{6BEFBDAB-3AB0-4B37-8E23-85D81A436D94}" dt="2019-11-04T20:49:43.116" v="795" actId="1076"/>
          <ac:spMkLst>
            <pc:docMk/>
            <pc:sldMk cId="2648731641" sldId="323"/>
            <ac:spMk id="2" creationId="{00000000-0000-0000-0000-000000000000}"/>
          </ac:spMkLst>
        </pc:spChg>
        <pc:spChg chg="mod">
          <ac:chgData name="Irena Szarowska" userId="3c7284c1ac5c9cd1" providerId="LiveId" clId="{6BEFBDAB-3AB0-4B37-8E23-85D81A436D94}" dt="2019-11-04T20:45:45.746" v="690" actId="20577"/>
          <ac:spMkLst>
            <pc:docMk/>
            <pc:sldMk cId="2648731641" sldId="323"/>
            <ac:spMk id="4101" creationId="{00000000-0000-0000-0000-000000000000}"/>
          </ac:spMkLst>
        </pc:spChg>
      </pc:sldChg>
      <pc:sldChg chg="del">
        <pc:chgData name="Irena Szarowska" userId="3c7284c1ac5c9cd1" providerId="LiveId" clId="{6BEFBDAB-3AB0-4B37-8E23-85D81A436D94}" dt="2019-11-04T20:44:00.997" v="672" actId="2696"/>
        <pc:sldMkLst>
          <pc:docMk/>
          <pc:sldMk cId="3433338172" sldId="325"/>
        </pc:sldMkLst>
      </pc:sldChg>
      <pc:sldChg chg="del">
        <pc:chgData name="Irena Szarowska" userId="3c7284c1ac5c9cd1" providerId="LiveId" clId="{6BEFBDAB-3AB0-4B37-8E23-85D81A436D94}" dt="2019-11-04T20:44:11.885" v="673" actId="2696"/>
        <pc:sldMkLst>
          <pc:docMk/>
          <pc:sldMk cId="915813459" sldId="326"/>
        </pc:sldMkLst>
      </pc:sldChg>
      <pc:sldChg chg="del">
        <pc:chgData name="Irena Szarowska" userId="3c7284c1ac5c9cd1" providerId="LiveId" clId="{6BEFBDAB-3AB0-4B37-8E23-85D81A436D94}" dt="2019-11-04T20:44:13.166" v="674" actId="2696"/>
        <pc:sldMkLst>
          <pc:docMk/>
          <pc:sldMk cId="22210933" sldId="327"/>
        </pc:sldMkLst>
      </pc:sldChg>
      <pc:sldChg chg="del">
        <pc:chgData name="Irena Szarowska" userId="3c7284c1ac5c9cd1" providerId="LiveId" clId="{6BEFBDAB-3AB0-4B37-8E23-85D81A436D94}" dt="2019-11-04T20:44:15.135" v="675" actId="2696"/>
        <pc:sldMkLst>
          <pc:docMk/>
          <pc:sldMk cId="813114965" sldId="328"/>
        </pc:sldMkLst>
      </pc:sldChg>
      <pc:sldChg chg="del">
        <pc:chgData name="Irena Szarowska" userId="3c7284c1ac5c9cd1" providerId="LiveId" clId="{6BEFBDAB-3AB0-4B37-8E23-85D81A436D94}" dt="2019-11-04T20:44:18.134" v="676" actId="2696"/>
        <pc:sldMkLst>
          <pc:docMk/>
          <pc:sldMk cId="1249173523" sldId="329"/>
        </pc:sldMkLst>
      </pc:sldChg>
      <pc:sldChg chg="modSp">
        <pc:chgData name="Irena Szarowska" userId="3c7284c1ac5c9cd1" providerId="LiveId" clId="{6BEFBDAB-3AB0-4B37-8E23-85D81A436D94}" dt="2019-11-04T20:45:10.895" v="688" actId="20577"/>
        <pc:sldMkLst>
          <pc:docMk/>
          <pc:sldMk cId="816603583" sldId="332"/>
        </pc:sldMkLst>
        <pc:spChg chg="mod">
          <ac:chgData name="Irena Szarowska" userId="3c7284c1ac5c9cd1" providerId="LiveId" clId="{6BEFBDAB-3AB0-4B37-8E23-85D81A436D94}" dt="2019-11-04T20:45:10.895" v="688" actId="20577"/>
          <ac:spMkLst>
            <pc:docMk/>
            <pc:sldMk cId="816603583" sldId="332"/>
            <ac:spMk id="2" creationId="{00000000-0000-0000-0000-000000000000}"/>
          </ac:spMkLst>
        </pc:spChg>
      </pc:sldChg>
      <pc:sldChg chg="del">
        <pc:chgData name="Irena Szarowska" userId="3c7284c1ac5c9cd1" providerId="LiveId" clId="{6BEFBDAB-3AB0-4B37-8E23-85D81A436D94}" dt="2019-11-04T20:45:30.547" v="689" actId="2696"/>
        <pc:sldMkLst>
          <pc:docMk/>
          <pc:sldMk cId="2521514464" sldId="333"/>
        </pc:sldMkLst>
      </pc:sldChg>
      <pc:sldChg chg="del">
        <pc:chgData name="Irena Szarowska" userId="3c7284c1ac5c9cd1" providerId="LiveId" clId="{6BEFBDAB-3AB0-4B37-8E23-85D81A436D94}" dt="2019-11-04T20:44:34.481" v="678" actId="2696"/>
        <pc:sldMkLst>
          <pc:docMk/>
          <pc:sldMk cId="3851657207" sldId="334"/>
        </pc:sldMkLst>
      </pc:sldChg>
      <pc:sldChg chg="del">
        <pc:chgData name="Irena Szarowska" userId="3c7284c1ac5c9cd1" providerId="LiveId" clId="{6BEFBDAB-3AB0-4B37-8E23-85D81A436D94}" dt="2019-11-04T20:28:46.343" v="107" actId="2696"/>
        <pc:sldMkLst>
          <pc:docMk/>
          <pc:sldMk cId="942363045" sldId="340"/>
        </pc:sldMkLst>
      </pc:sldChg>
      <pc:sldChg chg="modSp">
        <pc:chgData name="Irena Szarowska" userId="3c7284c1ac5c9cd1" providerId="LiveId" clId="{6BEFBDAB-3AB0-4B37-8E23-85D81A436D94}" dt="2019-11-04T20:50:08.332" v="796" actId="14100"/>
        <pc:sldMkLst>
          <pc:docMk/>
          <pc:sldMk cId="1235319597" sldId="342"/>
        </pc:sldMkLst>
        <pc:spChg chg="mod">
          <ac:chgData name="Irena Szarowska" userId="3c7284c1ac5c9cd1" providerId="LiveId" clId="{6BEFBDAB-3AB0-4B37-8E23-85D81A436D94}" dt="2019-11-04T20:50:08.332" v="796" actId="14100"/>
          <ac:spMkLst>
            <pc:docMk/>
            <pc:sldMk cId="1235319597" sldId="342"/>
            <ac:spMk id="2" creationId="{00000000-0000-0000-0000-000000000000}"/>
          </ac:spMkLst>
        </pc:spChg>
      </pc:sldChg>
      <pc:sldChg chg="del">
        <pc:chgData name="Irena Szarowska" userId="3c7284c1ac5c9cd1" providerId="LiveId" clId="{6BEFBDAB-3AB0-4B37-8E23-85D81A436D94}" dt="2019-11-04T20:43:59.169" v="671" actId="2696"/>
        <pc:sldMkLst>
          <pc:docMk/>
          <pc:sldMk cId="3401128610" sldId="3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9EEDD63-C050-4D63-9DDC-C9A02C7AAA82}" type="datetimeFigureOut">
              <a:rPr lang="cs-CZ"/>
              <a:pPr>
                <a:defRPr/>
              </a:pPr>
              <a:t>05.11.2019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A49F276-54F5-4EED-9495-15FE43F467C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09999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450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39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04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602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581B11-E27A-46C3-9CDE-3882AC42B68E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321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581B11-E27A-46C3-9CDE-3882AC42B68E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311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273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09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736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770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925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5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F3DC-187B-40A2-AADF-6AAC8D3DF6F3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D3E34-2258-4D52-9216-38F18F7393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824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FD6FB-5979-4175-9BEC-0C17E709E48D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947AD-D7ED-4856-AB4E-BCDF5597E3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977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4B67B-D928-417C-A33E-97CB0D4E9162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81F7-5989-4E9F-AD87-BB21E0800E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363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CAE63-C342-46A9-BC7F-617105FF10C0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7C938-81E1-4BBF-979F-5A26B260BC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380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8637-D231-4B00-98FE-F5B69FA0E205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92FF3-95E7-4E0E-AC30-A8C8F198B9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69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F311-731D-4D4B-B4F3-DE653C2487F0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82B68-0888-4862-A8A3-3738724595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076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18662-373F-4694-A9B8-109557840258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565BC-BB12-4BD1-9F0C-7A7E2FDEF6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4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001EE-3EA3-4B2D-99E0-D0F0F931723C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8CB39-7A0A-4F89-84E1-EE04AAB0F4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18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B977C-2707-4C7E-B8B7-188F6DB1A5FC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88958-ECF6-4504-ADF7-89DCF6E206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830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BC930-5DB6-4232-BABF-C5643A1E5D96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C86F0-871B-4754-9EFE-1CC0D3419A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05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2044-9F1F-4161-9727-7268BCD2FA21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27A18-6D1E-4DC1-B803-00648CDF2F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012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282A54C-FC5B-40B0-99BF-7BD80AC2BFCF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12A9FD-007D-4E29-9EDD-F19BD7D1E4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fcr.cz/cs/legislativa/legislativni-dokumenty/2019/zakon-c-336-2018-sb-33868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vs.cz/clanek.asp?id=677036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ize.cz/dan-z-nemovitosti/306729-dan-z-nemovitych-veci-kolik-zaplatite-v-roce-201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bg1"/>
                </a:solidFill>
              </a:rPr>
              <a:t>ROZPOČET OBCE</a:t>
            </a:r>
            <a:endParaRPr lang="cs-CZ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Ing. Irena Szarowská, 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Katedra financí a účetnictví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7" y="124419"/>
            <a:ext cx="4160908" cy="148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5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Rozpočet obce				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10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154231" y="85025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NEDAŇOVÉ PŘÍJMY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09488" y="1441450"/>
            <a:ext cx="88345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výnosy z majetku, který obec vlastní (například nájmy)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příjmy, které má obec z dalšího vlastního hospodaření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příjmy z hospodaření subjektů, které obec založila či zřídila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výnosy z úroků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sankční platby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sdružené prostředky</a:t>
            </a:r>
          </a:p>
          <a:p>
            <a:endParaRPr lang="cs-CZ" sz="16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18896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Rozpočet obce				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11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154231" y="85025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DOTACE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99655" y="1441450"/>
            <a:ext cx="876568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Poskytovány na investiční nebo na neinvestiční účely</a:t>
            </a:r>
          </a:p>
          <a:p>
            <a:pPr marL="342900" lvl="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Ročně cca 400 dotačních titulů</a:t>
            </a:r>
          </a:p>
          <a:p>
            <a:pPr marL="342900" lvl="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Zvláštní kategorie: tzv. účelové příspěvky poskytované ze SR obcím, např. příspěvek na výkon státní správy </a:t>
            </a:r>
          </a:p>
          <a:p>
            <a:pPr lvl="0">
              <a:buClr>
                <a:srgbClr val="FF0000"/>
              </a:buClr>
            </a:pPr>
            <a:endParaRPr lang="cs-CZ" sz="2400" dirty="0"/>
          </a:p>
          <a:p>
            <a:pPr lvl="0">
              <a:buClr>
                <a:srgbClr val="FF0000"/>
              </a:buClr>
            </a:pPr>
            <a:r>
              <a:rPr lang="cs-CZ" sz="2400" dirty="0"/>
              <a:t>Příklady dotací v roce 2019 pro obce :</a:t>
            </a:r>
          </a:p>
          <a:p>
            <a:pPr marL="342900" lvl="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Finanční vztahy státního rozpočtu k rozpočtům obcí v úhrnech po jednotlivých krajích  a Finanční vztah státního rozpočtu k rozpočtu hlavního města Prahy</a:t>
            </a:r>
          </a:p>
          <a:p>
            <a:pPr marL="265113" indent="-265113"/>
            <a:r>
              <a:rPr lang="cs-CZ" sz="2400" dirty="0"/>
              <a:t>   </a:t>
            </a:r>
            <a:r>
              <a:rPr lang="cs-CZ" sz="2400" i="1" dirty="0"/>
              <a:t>(viz Příloha č. 6 a 7 </a:t>
            </a:r>
            <a:r>
              <a:rPr lang="cs-CZ" sz="2400" b="1" dirty="0">
                <a:hlinkClick r:id="rId3"/>
              </a:rPr>
              <a:t>č. 336/2018 Sb.</a:t>
            </a:r>
            <a:r>
              <a:rPr lang="cs-CZ" sz="2400" b="1" dirty="0"/>
              <a:t>, </a:t>
            </a:r>
            <a:r>
              <a:rPr lang="pl-PL" sz="2400" dirty="0"/>
              <a:t>o státním rozpočtu ČR     na rok 2019</a:t>
            </a:r>
            <a:r>
              <a:rPr lang="cs-CZ" sz="2400" i="1" dirty="0"/>
              <a:t>), </a:t>
            </a:r>
            <a:r>
              <a:rPr lang="cs-CZ" sz="2400" dirty="0"/>
              <a:t>ostatní dotace v kapitole Všeobecná pokladní správa a rozpočtech ministerstev.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48731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Rozpočet obce				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12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VÝDAJE OBCE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48481" y="1188935"/>
            <a:ext cx="8707388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Zákon č. 250/2000 Sb., </a:t>
            </a:r>
            <a:r>
              <a:rPr lang="cs-CZ" sz="2000" dirty="0"/>
              <a:t>o rozpočtových pravidlech územních rozpočtů</a:t>
            </a:r>
            <a:r>
              <a:rPr lang="cs-CZ" sz="2000" b="1" dirty="0"/>
              <a:t>, § 9:</a:t>
            </a:r>
          </a:p>
          <a:p>
            <a:pPr marL="285750" lvl="0" indent="-285750" algn="just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závazky vyplývající pro obec z plnění povinností uložených jí zákony</a:t>
            </a:r>
          </a:p>
          <a:p>
            <a:pPr marL="285750" lvl="0" indent="-285750" algn="just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výdaje na vlastní činnost obce v její samostatné působnosti, zejména výdaje spojené s péčí o vlastní majetek a jeho rozvoj</a:t>
            </a:r>
          </a:p>
          <a:p>
            <a:pPr marL="285750" lvl="0" indent="-285750" algn="just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výdaje spojené s výkonem státní správy, ke které je obec pověřena zákonem,</a:t>
            </a:r>
          </a:p>
          <a:p>
            <a:pPr marL="285750" lvl="0" indent="-285750" algn="just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závazky vyplývající pro obec z uzavřených smluvních vztahů v jejím hospodaření a ze smluvních vztahů vlastních organizací, jestliže k nim přistoupila,</a:t>
            </a:r>
          </a:p>
          <a:p>
            <a:pPr marL="285750" lvl="0" indent="-285750" algn="just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závazky přijaté v rámci spolupráce s jinými obcemi nebo s dalšími subjekty, včetně příspěvků na společnou činnost,</a:t>
            </a:r>
          </a:p>
          <a:p>
            <a:pPr marL="285750" lvl="0" indent="-285750" algn="just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úhrada úroků z přijatých půjček a úvěrů,</a:t>
            </a:r>
          </a:p>
          <a:p>
            <a:pPr marL="285750" lvl="0" indent="-285750" algn="just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výdaje na emise vlastních dluhopisů a na úhradu výnosů z nich náležejících jejich vlastníkům,</a:t>
            </a:r>
          </a:p>
          <a:p>
            <a:pPr marL="285750" lvl="0" indent="-285750" algn="just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výdaje na podporu subjektů provádějících veřejně prospěšné činnosti a na podporu soukromého podnikání prospěšného pro obec,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splátky přijatých půjček, úvěrů a návratných výpomocí a splátky jistiny vlastních dluhopisů jejich vlastníkům,</a:t>
            </a:r>
          </a:p>
          <a:p>
            <a:pPr marL="285750" lvl="0" indent="-285750" algn="just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jiné výdaje uskutečněné v rámci působnosti obce, včetně darů a příspěvků na sociální nebo jiné humanitární účely.</a:t>
            </a:r>
          </a:p>
        </p:txBody>
      </p:sp>
    </p:spTree>
    <p:extLst>
      <p:ext uri="{BB962C8B-B14F-4D97-AF65-F5344CB8AC3E}">
        <p14:creationId xmlns:p14="http://schemas.microsoft.com/office/powerpoint/2010/main" val="919556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Rozpočet obce				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13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85025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VÝDAJE OBCE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53961" y="1441450"/>
            <a:ext cx="8501908" cy="7083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</a:pPr>
            <a:r>
              <a:rPr lang="cs-CZ" sz="2400" dirty="0"/>
              <a:t>Podle </a:t>
            </a:r>
            <a:r>
              <a:rPr lang="cs-CZ" sz="2400" b="1" dirty="0"/>
              <a:t>odvětvového členění </a:t>
            </a:r>
            <a:r>
              <a:rPr lang="cs-CZ" sz="2400" dirty="0"/>
              <a:t>lze výdaje rozdělit do šesti skupin:</a:t>
            </a:r>
          </a:p>
          <a:p>
            <a:pPr marL="285750" lvl="0" indent="-285750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zemědělství a lesní hospodářství </a:t>
            </a:r>
          </a:p>
          <a:p>
            <a:pPr marL="285750" lvl="0" indent="-285750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průmysl a ostatní hospodářství </a:t>
            </a:r>
          </a:p>
          <a:p>
            <a:pPr marL="285750" lvl="0" indent="-285750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služby pro obyvatelstvo</a:t>
            </a:r>
          </a:p>
          <a:p>
            <a:pPr marL="285750" lvl="0" indent="-285750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sociální věci a politika zaměstnanosti</a:t>
            </a:r>
          </a:p>
          <a:p>
            <a:pPr marL="285750" lvl="0" indent="-285750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bezpečnost státu a právní ochrana</a:t>
            </a:r>
          </a:p>
          <a:p>
            <a:pPr marL="285750" lvl="0" indent="-285750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všeobecná veřejná správa a služby</a:t>
            </a:r>
            <a:endParaRPr lang="cs-CZ" sz="2000" dirty="0"/>
          </a:p>
          <a:p>
            <a:pPr marL="285750" lvl="0" indent="-285750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</a:pPr>
            <a:endParaRPr lang="cs-CZ" sz="2000" dirty="0"/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</a:pPr>
            <a:endParaRPr lang="cs-CZ" sz="2000" dirty="0"/>
          </a:p>
          <a:p>
            <a:pPr marL="285750" lvl="0" indent="-285750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1660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Rozpočet obce				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2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OBCE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48481" y="1315544"/>
            <a:ext cx="8995519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Veřejnoprávní korporace 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Vlastní majetek a vlastní příjmy a hospodaří s rozpočtem </a:t>
            </a:r>
          </a:p>
          <a:p>
            <a:pPr marL="342900" indent="-342900" eaLnBrk="1" fontAlgn="auto" hangingPunct="1">
              <a:spcBef>
                <a:spcPts val="580"/>
              </a:spcBef>
              <a:spcAft>
                <a:spcPts val="120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/>
              <a:t>Rozpočet je základním </a:t>
            </a:r>
            <a:r>
              <a:rPr lang="cs-CZ" sz="2400" b="1" dirty="0"/>
              <a:t>řídícím nástrojem</a:t>
            </a:r>
            <a:r>
              <a:rPr lang="cs-CZ" sz="2400" dirty="0"/>
              <a:t> financování potřeb obce a zabezpečení rozvoje obce na základě schválených rozvojových koncepcí schválených zastupitelstvem obce.</a:t>
            </a:r>
          </a:p>
          <a:p>
            <a:pPr marL="342900" indent="-342900" eaLnBrk="1" fontAlgn="auto" hangingPunct="1">
              <a:spcBef>
                <a:spcPts val="580"/>
              </a:spcBef>
              <a:spcAft>
                <a:spcPts val="120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dirty="0"/>
              <a:t>Zákon č. 250/2000 Sb.,</a:t>
            </a:r>
            <a:r>
              <a:rPr lang="cs-CZ" sz="2400" dirty="0"/>
              <a:t> o rozpočtových pravidlech územních rozpočtů, ve znění pozdějších předpisů (tzv. </a:t>
            </a:r>
            <a:r>
              <a:rPr lang="cs-CZ" sz="2400" b="1" dirty="0"/>
              <a:t>malá rozpočtová pravidla</a:t>
            </a:r>
            <a:r>
              <a:rPr lang="cs-CZ" sz="2400" dirty="0"/>
              <a:t>)</a:t>
            </a:r>
          </a:p>
          <a:p>
            <a:pPr marL="342900" indent="-342900" eaLnBrk="1" fontAlgn="auto" hangingPunct="1">
              <a:spcBef>
                <a:spcPts val="580"/>
              </a:spcBef>
              <a:spcAft>
                <a:spcPts val="120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/>
              <a:t>Běžný vs. kapitálový rozpočet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cs-CZ" sz="2000" dirty="0"/>
          </a:p>
          <a:p>
            <a:pPr marL="342900" indent="-3429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3531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Rozpočet obce				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14F27F3D-125F-4218-A2B9-BECAEB6FBC48}" type="slidenum">
              <a:rPr lang="en-US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3</a:t>
            </a:fld>
            <a:endParaRPr lang="en-US" altLang="cs-CZ" dirty="0">
              <a:solidFill>
                <a:srgbClr val="FFFFFF"/>
              </a:solidFill>
            </a:endParaRPr>
          </a:p>
        </p:txBody>
      </p:sp>
      <p:sp>
        <p:nvSpPr>
          <p:cNvPr id="6149" name="TextovéPole 8"/>
          <p:cNvSpPr txBox="1">
            <a:spLocks noChangeArrowheads="1"/>
          </p:cNvSpPr>
          <p:nvPr/>
        </p:nvSpPr>
        <p:spPr bwMode="auto">
          <a:xfrm>
            <a:off x="183101" y="720725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ctr" eaLnBrk="1" hangingPunct="1">
              <a:spcBef>
                <a:spcPct val="0"/>
              </a:spcBef>
              <a:buNone/>
            </a:pPr>
            <a:r>
              <a:rPr lang="cs-CZ" sz="2400" b="1" dirty="0">
                <a:latin typeface="Arial" panose="020B0604020202020204" pitchFamily="34" charset="0"/>
              </a:rPr>
              <a:t>STRUKTURA ÚZEMNÍHO ROZPOČTU: </a:t>
            </a:r>
          </a:p>
          <a:p>
            <a:pPr marL="0" lvl="1" indent="0" algn="ctr" eaLnBrk="1" hangingPunct="1">
              <a:spcBef>
                <a:spcPct val="0"/>
              </a:spcBef>
              <a:buNone/>
            </a:pPr>
            <a:r>
              <a:rPr lang="cs-CZ" sz="2400" b="1" dirty="0">
                <a:latin typeface="Arial" panose="020B0604020202020204" pitchFamily="34" charset="0"/>
              </a:rPr>
              <a:t>BĚŽNÝ ROZPOČET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01" y="1551722"/>
            <a:ext cx="8960899" cy="507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4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Rozpočet obce				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14F27F3D-125F-4218-A2B9-BECAEB6FBC48}" type="slidenum">
              <a:rPr lang="en-US" altLang="cs-CZ" smtClean="0">
                <a:solidFill>
                  <a:srgbClr val="FFFFFF"/>
                </a:solidFill>
              </a:rPr>
              <a:pPr eaLnBrk="1" hangingPunct="1">
                <a:defRPr/>
              </a:pPr>
              <a:t>4</a:t>
            </a:fld>
            <a:endParaRPr lang="en-US" altLang="cs-CZ" dirty="0">
              <a:solidFill>
                <a:srgbClr val="FFFFFF"/>
              </a:solidFill>
            </a:endParaRPr>
          </a:p>
        </p:txBody>
      </p:sp>
      <p:sp>
        <p:nvSpPr>
          <p:cNvPr id="6149" name="TextovéPole 8"/>
          <p:cNvSpPr txBox="1">
            <a:spLocks noChangeArrowheads="1"/>
          </p:cNvSpPr>
          <p:nvPr/>
        </p:nvSpPr>
        <p:spPr bwMode="auto">
          <a:xfrm>
            <a:off x="149441" y="816392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ctr" eaLnBrk="1" hangingPunct="1">
              <a:spcBef>
                <a:spcPct val="0"/>
              </a:spcBef>
              <a:buNone/>
            </a:pPr>
            <a:r>
              <a:rPr lang="cs-CZ" sz="2400" b="1" dirty="0">
                <a:latin typeface="Arial" panose="020B0604020202020204" pitchFamily="34" charset="0"/>
              </a:rPr>
              <a:t>STRUKTURA ÚZEMNÍHO ROZPOČTU: </a:t>
            </a:r>
          </a:p>
          <a:p>
            <a:pPr marL="0" lvl="1" indent="0" algn="ctr" eaLnBrk="1" hangingPunct="1">
              <a:spcBef>
                <a:spcPct val="0"/>
              </a:spcBef>
              <a:buNone/>
            </a:pPr>
            <a:r>
              <a:rPr lang="cs-CZ" sz="2400" b="1" dirty="0">
                <a:latin typeface="Arial" panose="020B0604020202020204" pitchFamily="34" charset="0"/>
              </a:rPr>
              <a:t>KAPITÁLOVÝ ROZPOČET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41" y="1743056"/>
            <a:ext cx="8795539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Rozpočet obce				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5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PŘÍJMY OBCE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48481" y="1188935"/>
            <a:ext cx="8707388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Zákon č. 250/2000 Sb., </a:t>
            </a:r>
            <a:r>
              <a:rPr lang="cs-CZ" sz="2000" dirty="0"/>
              <a:t>o rozpočtových pravidlech územních rozpočtů</a:t>
            </a:r>
            <a:r>
              <a:rPr lang="cs-CZ" sz="2000" b="1" dirty="0"/>
              <a:t>, § 7:</a:t>
            </a:r>
          </a:p>
          <a:p>
            <a:pPr marL="285750" lvl="0" indent="-285750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příjmy z vlastního majetku a majetkových práv</a:t>
            </a:r>
          </a:p>
          <a:p>
            <a:pPr marL="285750" lvl="0" indent="-285750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příjmy z výsledků vlastní činnosti</a:t>
            </a:r>
          </a:p>
          <a:p>
            <a:pPr marL="285750" lvl="0" indent="-285750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příjmy z hospodářské činnosti právnických osob, pokud jsou podle tohoto nebo jiného zákona příjmem obce, která organizaci zřídila nebo založila</a:t>
            </a:r>
          </a:p>
          <a:p>
            <a:pPr marL="285750" lvl="0" indent="-285750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příjmy z vlastní správní činnosti včetně příjmů z výkonů státní správy, k nimž je obec pověřena podle zvláštních zákonů, zejména ze správních poplatků z této činnosti, příjmy z vybraných pokut a odvodů uložených v pravomoci obce podle tohoto zákona nebo zvláštních zákonů, pokud není dále stanoveno jinak</a:t>
            </a:r>
          </a:p>
          <a:p>
            <a:pPr marL="285750" lvl="0" indent="-285750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příjmy z místních poplatků podle zvláštního zákona </a:t>
            </a:r>
          </a:p>
          <a:p>
            <a:pPr marL="285750" lvl="0" indent="-285750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výnosy daní nebo podíly na nich podle zvláštního zákona </a:t>
            </a:r>
          </a:p>
          <a:p>
            <a:pPr marL="285750" lvl="0" indent="-285750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dotace ze státního rozpočtu a ze státních fondů</a:t>
            </a:r>
          </a:p>
          <a:p>
            <a:pPr marL="285750" lvl="0" indent="-285750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dotace z rozpočtu kraje</a:t>
            </a:r>
          </a:p>
          <a:p>
            <a:pPr marL="285750" lvl="0" indent="-285750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prostředky získané správní činností ostatních orgánů státní správy, např. z jimi ukládaných pokut a jiných peněžních odvodů a sankcí, jestliže jsou podle zvláštních zákonů příjmem obce</a:t>
            </a:r>
          </a:p>
          <a:p>
            <a:pPr marL="285750" lvl="0" indent="-285750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přijaté peněžité dary a příspěvky</a:t>
            </a:r>
          </a:p>
          <a:p>
            <a:pPr marL="285750" indent="-285750"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dirty="0"/>
              <a:t>jiné příjmy, které podle zvláštních zákonů patří do příjmů obce, atd.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Rozpočet obce				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6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PŘÍJMY OBCE</a:t>
            </a:r>
            <a:endParaRPr 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11272" y="1244196"/>
            <a:ext cx="8581806" cy="353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b="1" dirty="0"/>
              <a:t>Daňové příjmy </a:t>
            </a:r>
          </a:p>
          <a:p>
            <a:pPr marL="800100" lvl="1" indent="-3429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sz="2400" dirty="0"/>
              <a:t>Svěřené a sdílené daně, správní poplatky a platby vztahující se k ochraně životního prostředí.</a:t>
            </a:r>
          </a:p>
          <a:p>
            <a:pPr marL="285750" lvl="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b="1" dirty="0"/>
              <a:t>Nedaňové příjmy</a:t>
            </a:r>
          </a:p>
          <a:p>
            <a:pPr marL="285750" lvl="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b="1" dirty="0"/>
              <a:t>Kapitálové příjmy</a:t>
            </a: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b="1" dirty="0"/>
              <a:t>Dotace (transfery</a:t>
            </a:r>
            <a:r>
              <a:rPr lang="cs-CZ" sz="2000" b="1" dirty="0"/>
              <a:t>)</a:t>
            </a:r>
          </a:p>
          <a:p>
            <a:pPr marL="285750" lvl="0" indent="-2857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52059" y="5238526"/>
            <a:ext cx="27038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Struktura příjmů obcí v roce 2018</a:t>
            </a:r>
          </a:p>
          <a:p>
            <a:r>
              <a:rPr lang="pl-PL" sz="1400" dirty="0">
                <a:hlinkClick r:id="rId3"/>
              </a:rPr>
              <a:t>http://www.dvs.cz/clanek.asp?id=6770365</a:t>
            </a:r>
            <a:endParaRPr lang="cs-CZ" sz="1600" b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F7933A7F-91A2-4428-9B45-9AA7DD3123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930" y="3122238"/>
            <a:ext cx="5818245" cy="3532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70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Rozpočet obce				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7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sz="2400" b="1" dirty="0">
                <a:latin typeface="Arial" panose="020B0604020202020204" pitchFamily="34" charset="0"/>
              </a:rPr>
              <a:t>Svěřené daně - DAŇ Z NEMOVITOSTÍ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1" y="1136223"/>
            <a:ext cx="9074175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cs-CZ" sz="2000" b="1" cap="small" dirty="0"/>
              <a:t>Daň z nemovitostí - </a:t>
            </a:r>
            <a:r>
              <a:rPr lang="cs-CZ" sz="2000" dirty="0"/>
              <a:t>tři typy koeficientů, kterými se upravuje sazba daně:</a:t>
            </a:r>
          </a:p>
          <a:p>
            <a:pPr marL="342900" lvl="0" indent="-342900"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000" b="1" dirty="0"/>
              <a:t>Velikostní koeficient</a:t>
            </a:r>
            <a:r>
              <a:rPr lang="cs-CZ" sz="2000" dirty="0"/>
              <a:t> – lze zvýšit o 1 kategorii, nebo snížit o 1-3  kategorie</a:t>
            </a:r>
          </a:p>
          <a:p>
            <a:r>
              <a:rPr lang="cs-CZ" dirty="0"/>
              <a:t>	1,0	v obcích   do 1 000 obyvatel</a:t>
            </a:r>
          </a:p>
          <a:p>
            <a:r>
              <a:rPr lang="cs-CZ" dirty="0"/>
              <a:t>	1,4 	v obcích   nad 1 000 obyvatel 	6 000 obyvatel</a:t>
            </a:r>
          </a:p>
          <a:p>
            <a:r>
              <a:rPr lang="cs-CZ" dirty="0"/>
              <a:t>	1,6 	v obcích   nad 6 000 obyvatel 	do 10 000 obyvatel</a:t>
            </a:r>
          </a:p>
          <a:p>
            <a:r>
              <a:rPr lang="cs-CZ" dirty="0"/>
              <a:t>	2,0 	v obcích   nad 10 000 obyvatel 	do 25 000 obyvatel</a:t>
            </a:r>
          </a:p>
          <a:p>
            <a:r>
              <a:rPr lang="cs-CZ" dirty="0"/>
              <a:t>	2,5 	v obcích   nad 25 000 obyvatel 	do 50 000 obyvatel</a:t>
            </a:r>
          </a:p>
          <a:p>
            <a:r>
              <a:rPr lang="cs-CZ" dirty="0"/>
              <a:t>	3,5 	v obcích	nad 50 000 obyvatel, ve statutárních městech a ve 	Františkových Lázních, Luhačovicích, Mariánských Lázních a Poděbradech</a:t>
            </a:r>
          </a:p>
          <a:p>
            <a:r>
              <a:rPr lang="cs-CZ" dirty="0"/>
              <a:t>	4,5 	v Praze</a:t>
            </a:r>
          </a:p>
          <a:p>
            <a:r>
              <a:rPr lang="cs-CZ" dirty="0"/>
              <a:t> </a:t>
            </a:r>
          </a:p>
          <a:p>
            <a:pPr marL="285750" lvl="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000" b="1" dirty="0"/>
              <a:t>Vnitřní koeficient -</a:t>
            </a:r>
            <a:r>
              <a:rPr lang="cs-CZ" sz="2000" dirty="0"/>
              <a:t> lze zvýšit sazbu daně ze staveb koeficientem o velikosti 1,5. Obec se pouze rozhoduje, zda koeficient zavede nebo ne. Pro rekreační stavby v národních parcích platí koeficient 2,0.</a:t>
            </a:r>
          </a:p>
          <a:p>
            <a:pPr marL="285750" lvl="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000" b="1" dirty="0"/>
              <a:t>Místní koeficient</a:t>
            </a:r>
            <a:r>
              <a:rPr lang="cs-CZ" sz="2000" dirty="0"/>
              <a:t>. Jde o koeficient ve výši 2, 3, 4 nebo 5, jímž se násobí celková daňová povinnost poplatníka. Zvýšenému místnímu koeficientu nepodléhá orná půda a další druhy pozemků. </a:t>
            </a:r>
          </a:p>
          <a:p>
            <a:pPr marL="285750" lvl="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1200" dirty="0">
                <a:hlinkClick r:id="rId3"/>
              </a:rPr>
              <a:t>http://www.penize.cz/dan-z-nemovitosti/306729-dan-z-nemovitych-veci-kolik-zaplatite-v-roce-2016</a:t>
            </a:r>
            <a:endParaRPr lang="cs-CZ" sz="1200" dirty="0"/>
          </a:p>
          <a:p>
            <a:pPr marL="285750" lvl="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cs-CZ" b="1" cap="small" dirty="0"/>
          </a:p>
        </p:txBody>
      </p:sp>
    </p:spTree>
    <p:extLst>
      <p:ext uri="{BB962C8B-B14F-4D97-AF65-F5344CB8AC3E}">
        <p14:creationId xmlns:p14="http://schemas.microsoft.com/office/powerpoint/2010/main" val="1823156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Rozpočet obce				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8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MÍSTNÍ POPLATKY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09490" y="1182390"/>
            <a:ext cx="876468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FF0000"/>
              </a:buClr>
            </a:pPr>
            <a:r>
              <a:rPr lang="cs-CZ" sz="2000" b="1" dirty="0"/>
              <a:t>Zákon č. 565/1990 Sb., o místních poplatcích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poplatek ze psů,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poplatek za lázeňský nebo rekreační pobyt,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poplatek z ubytovací kapacity,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poplatek za užívání veřejného prostranství,</a:t>
            </a:r>
          </a:p>
          <a:p>
            <a:pPr marL="342900" lvl="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poplatek za povolení vjezdu s motorovým vozidlem do vybraných míst a částí měst,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poplatek ze vstupného,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poplatek za provoz výherního hracího přístroje,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poplatek za provoz systému shromažďování, sběru,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přepravy, třídění, využívání a odstraňování komunálních odpadů,</a:t>
            </a:r>
          </a:p>
          <a:p>
            <a:pPr marL="342900" lvl="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poplatek za zhodnocení stavebního pozemku možností jeho připojení na stavbu vodovodu nebo kanalizace.</a:t>
            </a:r>
          </a:p>
        </p:txBody>
      </p:sp>
    </p:spTree>
    <p:extLst>
      <p:ext uri="{BB962C8B-B14F-4D97-AF65-F5344CB8AC3E}">
        <p14:creationId xmlns:p14="http://schemas.microsoft.com/office/powerpoint/2010/main" val="2482582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185738" y="11112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SDÍLENÉ DANĚ </a:t>
            </a:r>
          </a:p>
        </p:txBody>
      </p:sp>
      <p:pic>
        <p:nvPicPr>
          <p:cNvPr id="4" name="Obrázek 3"/>
          <p:cNvPicPr/>
          <p:nvPr/>
        </p:nvPicPr>
        <p:blipFill>
          <a:blip r:embed="rId3"/>
          <a:stretch>
            <a:fillRect/>
          </a:stretch>
        </p:blipFill>
        <p:spPr>
          <a:xfrm>
            <a:off x="186813" y="688258"/>
            <a:ext cx="8584636" cy="5722374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27CC1453-D47C-4E6D-9D35-671EB9395151}"/>
              </a:ext>
            </a:extLst>
          </p:cNvPr>
          <p:cNvSpPr/>
          <p:nvPr/>
        </p:nvSpPr>
        <p:spPr>
          <a:xfrm>
            <a:off x="6774426" y="5761703"/>
            <a:ext cx="993058" cy="481781"/>
          </a:xfrm>
          <a:prstGeom prst="rect">
            <a:avLst/>
          </a:prstGeom>
          <a:solidFill>
            <a:srgbClr val="FCD1AE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C00000"/>
                </a:solidFill>
              </a:rPr>
              <a:t>1,5 % obec*</a:t>
            </a:r>
          </a:p>
        </p:txBody>
      </p:sp>
    </p:spTree>
    <p:extLst>
      <p:ext uri="{BB962C8B-B14F-4D97-AF65-F5344CB8AC3E}">
        <p14:creationId xmlns:p14="http://schemas.microsoft.com/office/powerpoint/2010/main" val="36438219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2139</TotalTime>
  <Words>189</Words>
  <Application>Microsoft Office PowerPoint</Application>
  <PresentationFormat>Předvádění na obrazovce (4:3)</PresentationFormat>
  <Paragraphs>124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Irena Szarowska</dc:creator>
  <cp:lastModifiedBy>Irena Szarowska</cp:lastModifiedBy>
  <cp:revision>165</cp:revision>
  <dcterms:created xsi:type="dcterms:W3CDTF">2008-12-30T09:11:17Z</dcterms:created>
  <dcterms:modified xsi:type="dcterms:W3CDTF">2019-11-05T10:59:40Z</dcterms:modified>
</cp:coreProperties>
</file>