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93" r:id="rId3"/>
    <p:sldId id="353" r:id="rId4"/>
    <p:sldId id="354" r:id="rId5"/>
    <p:sldId id="355" r:id="rId6"/>
    <p:sldId id="356" r:id="rId7"/>
    <p:sldId id="358" r:id="rId8"/>
    <p:sldId id="359" r:id="rId9"/>
    <p:sldId id="360" r:id="rId10"/>
    <p:sldId id="363" r:id="rId11"/>
    <p:sldId id="361" r:id="rId12"/>
    <p:sldId id="362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4D"/>
    <a:srgbClr val="249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33" autoAdjust="0"/>
  </p:normalViewPr>
  <p:slideViewPr>
    <p:cSldViewPr snapToGrid="0">
      <p:cViewPr varScale="1">
        <p:scale>
          <a:sx n="78" d="100"/>
          <a:sy n="78" d="100"/>
        </p:scale>
        <p:origin x="1522" y="72"/>
      </p:cViewPr>
      <p:guideLst>
        <p:guide orient="horz" pos="4095"/>
        <p:guide pos="2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a Szarowska" userId="3c7284c1ac5c9cd1" providerId="LiveId" clId="{82AEF644-D449-4383-883A-9CBF07E14280}"/>
    <pc:docChg chg="custSel addSld delSld modSld">
      <pc:chgData name="Irena Szarowska" userId="3c7284c1ac5c9cd1" providerId="LiveId" clId="{82AEF644-D449-4383-883A-9CBF07E14280}" dt="2019-11-05T21:06:29.633" v="9" actId="1076"/>
      <pc:docMkLst>
        <pc:docMk/>
      </pc:docMkLst>
      <pc:sldChg chg="modSp">
        <pc:chgData name="Irena Szarowska" userId="3c7284c1ac5c9cd1" providerId="LiveId" clId="{82AEF644-D449-4383-883A-9CBF07E14280}" dt="2019-11-05T21:02:23.242" v="2" actId="20577"/>
        <pc:sldMkLst>
          <pc:docMk/>
          <pc:sldMk cId="4227781404" sldId="359"/>
        </pc:sldMkLst>
        <pc:spChg chg="mod">
          <ac:chgData name="Irena Szarowska" userId="3c7284c1ac5c9cd1" providerId="LiveId" clId="{82AEF644-D449-4383-883A-9CBF07E14280}" dt="2019-11-05T21:02:23.242" v="2" actId="20577"/>
          <ac:spMkLst>
            <pc:docMk/>
            <pc:sldMk cId="4227781404" sldId="359"/>
            <ac:spMk id="2" creationId="{00000000-0000-0000-0000-000000000000}"/>
          </ac:spMkLst>
        </pc:spChg>
      </pc:sldChg>
      <pc:sldChg chg="addSp delSp modSp">
        <pc:chgData name="Irena Szarowska" userId="3c7284c1ac5c9cd1" providerId="LiveId" clId="{82AEF644-D449-4383-883A-9CBF07E14280}" dt="2019-11-05T21:05:22.175" v="8" actId="1076"/>
        <pc:sldMkLst>
          <pc:docMk/>
          <pc:sldMk cId="3943066088" sldId="360"/>
        </pc:sldMkLst>
        <pc:picChg chg="del">
          <ac:chgData name="Irena Szarowska" userId="3c7284c1ac5c9cd1" providerId="LiveId" clId="{82AEF644-D449-4383-883A-9CBF07E14280}" dt="2019-11-05T21:05:15.536" v="6" actId="478"/>
          <ac:picMkLst>
            <pc:docMk/>
            <pc:sldMk cId="3943066088" sldId="360"/>
            <ac:picMk id="5" creationId="{6ABC2B43-616B-4E7E-9260-A355D0583F10}"/>
          </ac:picMkLst>
        </pc:picChg>
        <pc:picChg chg="add mod">
          <ac:chgData name="Irena Szarowska" userId="3c7284c1ac5c9cd1" providerId="LiveId" clId="{82AEF644-D449-4383-883A-9CBF07E14280}" dt="2019-11-05T21:05:22.175" v="8" actId="1076"/>
          <ac:picMkLst>
            <pc:docMk/>
            <pc:sldMk cId="3943066088" sldId="360"/>
            <ac:picMk id="6" creationId="{1C5D57E8-BE59-4D71-8056-0F4B662DFE1E}"/>
          </ac:picMkLst>
        </pc:picChg>
      </pc:sldChg>
      <pc:sldChg chg="modSp">
        <pc:chgData name="Irena Szarowska" userId="3c7284c1ac5c9cd1" providerId="LiveId" clId="{82AEF644-D449-4383-883A-9CBF07E14280}" dt="2019-11-05T21:06:29.633" v="9" actId="1076"/>
        <pc:sldMkLst>
          <pc:docMk/>
          <pc:sldMk cId="2580203879" sldId="362"/>
        </pc:sldMkLst>
        <pc:spChg chg="mod">
          <ac:chgData name="Irena Szarowska" userId="3c7284c1ac5c9cd1" providerId="LiveId" clId="{82AEF644-D449-4383-883A-9CBF07E14280}" dt="2019-11-05T21:06:29.633" v="9" actId="1076"/>
          <ac:spMkLst>
            <pc:docMk/>
            <pc:sldMk cId="2580203879" sldId="362"/>
            <ac:spMk id="5" creationId="{C09672FC-5CD5-47F4-9C1D-7028F0D22934}"/>
          </ac:spMkLst>
        </pc:spChg>
      </pc:sldChg>
      <pc:sldChg chg="add del">
        <pc:chgData name="Irena Szarowska" userId="3c7284c1ac5c9cd1" providerId="LiveId" clId="{82AEF644-D449-4383-883A-9CBF07E14280}" dt="2019-11-05T21:05:04.846" v="4"/>
        <pc:sldMkLst>
          <pc:docMk/>
          <pc:sldMk cId="517078591" sldId="363"/>
        </pc:sldMkLst>
      </pc:sldChg>
      <pc:sldChg chg="add">
        <pc:chgData name="Irena Szarowska" userId="3c7284c1ac5c9cd1" providerId="LiveId" clId="{82AEF644-D449-4383-883A-9CBF07E14280}" dt="2019-11-05T21:05:12.833" v="5"/>
        <pc:sldMkLst>
          <pc:docMk/>
          <pc:sldMk cId="1586946148" sldId="3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9EEDD63-C050-4D63-9DDC-C9A02C7AAA82}" type="datetimeFigureOut">
              <a:rPr lang="cs-CZ"/>
              <a:pPr>
                <a:defRPr/>
              </a:pPr>
              <a:t>05.11.2019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A49F276-54F5-4EED-9495-15FE43F467C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09999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273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206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8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86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07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557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920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466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22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16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49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F3DC-187B-40A2-AADF-6AAC8D3DF6F3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D3E34-2258-4D52-9216-38F18F7393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824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FD6FB-5979-4175-9BEC-0C17E709E48D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947AD-D7ED-4856-AB4E-BCDF5597E3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977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4B67B-D928-417C-A33E-97CB0D4E9162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481F7-5989-4E9F-AD87-BB21E0800E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363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CAE63-C342-46A9-BC7F-617105FF10C0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7C938-81E1-4BBF-979F-5A26B260BC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380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B8637-D231-4B00-98FE-F5B69FA0E205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92FF3-95E7-4E0E-AC30-A8C8F198B9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69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F311-731D-4D4B-B4F3-DE653C2487F0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82B68-0888-4862-A8A3-3738724595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076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18662-373F-4694-A9B8-109557840258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565BC-BB12-4BD1-9F0C-7A7E2FDEF6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4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001EE-3EA3-4B2D-99E0-D0F0F931723C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8CB39-7A0A-4F89-84E1-EE04AAB0F4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18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B977C-2707-4C7E-B8B7-188F6DB1A5FC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88958-ECF6-4504-ADF7-89DCF6E206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830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BC930-5DB6-4232-BABF-C5643A1E5D96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C86F0-871B-4754-9EFE-1CC0D3419A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050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2044-9F1F-4161-9727-7268BCD2FA21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27A18-6D1E-4DC1-B803-00648CDF2F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012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282A54C-FC5B-40B0-99BF-7BD80AC2BFCF}" type="datetimeFigureOut">
              <a:rPr lang="cs-CZ"/>
              <a:pPr>
                <a:defRPr/>
              </a:pPr>
              <a:t>05.11.2019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412A9FD-007D-4E29-9EDD-F19BD7D1E4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onitor.statnipokladna.cz/2019/kraje/detail/CZ08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onitor.statnipokladna.cz/2019/obce/detail/00575976#prehl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35719" y="2613025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cap="all" dirty="0"/>
              <a:t>Finanční autonomie</a:t>
            </a:r>
          </a:p>
        </p:txBody>
      </p:sp>
      <p:sp>
        <p:nvSpPr>
          <p:cNvPr id="3076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Ing. Irena Szarowská, Ph.D.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Katedra financí a účetnictví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C9F416C-D961-41E6-8E2A-EB14B1A75D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124"/>
            <a:ext cx="4517409" cy="16122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Finanční autonomie 	</a:t>
            </a:r>
            <a:r>
              <a:rPr lang="cs-CZ" altLang="cs-CZ" dirty="0">
                <a:solidFill>
                  <a:srgbClr val="FFFFFF"/>
                </a:solidFill>
              </a:rPr>
              <a:t>	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10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ABC2B43-616B-4E7E-9260-A355D0583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4934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946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Finanční autonomie 	</a:t>
            </a:r>
            <a:r>
              <a:rPr lang="cs-CZ" altLang="cs-CZ" dirty="0">
                <a:solidFill>
                  <a:srgbClr val="FFFFFF"/>
                </a:solidFill>
              </a:rPr>
              <a:t>						  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11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EF42874-980C-4866-B1A2-DD0CC99E4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6782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057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Finanční autonomie 	</a:t>
            </a:r>
            <a:r>
              <a:rPr lang="cs-CZ" altLang="cs-CZ" dirty="0">
                <a:solidFill>
                  <a:srgbClr val="FFFFFF"/>
                </a:solidFill>
              </a:rPr>
              <a:t>						  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12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A1EE94D-BA00-4884-AB6F-2B7F33278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" y="1685925"/>
            <a:ext cx="8934450" cy="5172075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09672FC-5CD5-47F4-9C1D-7028F0D22934}"/>
              </a:ext>
            </a:extLst>
          </p:cNvPr>
          <p:cNvSpPr/>
          <p:nvPr/>
        </p:nvSpPr>
        <p:spPr>
          <a:xfrm>
            <a:off x="104775" y="832688"/>
            <a:ext cx="84754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ea typeface="Times New Roman" panose="02020603050405020304" pitchFamily="18" charset="0"/>
              </a:rPr>
              <a:t>Saldo</a:t>
            </a:r>
            <a:r>
              <a:rPr lang="cs-CZ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 běžného rozpočtu 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vyjadřuje výsledek provozního hospodaření města, tj. </a:t>
            </a:r>
            <a:r>
              <a:rPr lang="cs-CZ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rozdíl mezi běžnými příjmy a běžnými výdaji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58020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Finanční autonomie </a:t>
            </a:r>
            <a:r>
              <a:rPr lang="cs-CZ" altLang="cs-CZ" dirty="0">
                <a:solidFill>
                  <a:srgbClr val="FFFFFF"/>
                </a:solidFill>
              </a:rPr>
              <a:t>		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2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0" y="82901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cs-CZ" sz="2400" b="1" cap="all" dirty="0">
                <a:latin typeface="Arial" panose="020B0604020202020204" pitchFamily="34" charset="0"/>
              </a:rPr>
              <a:t>FINANČNÍ AUTONOMIE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211015" y="1315544"/>
                <a:ext cx="8693834" cy="3474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r>
                  <a:rPr lang="cs-CZ" sz="2200" b="1" dirty="0"/>
                  <a:t>Finanční autonomie </a:t>
                </a:r>
                <a:r>
                  <a:rPr lang="cs-CZ" sz="2200" dirty="0"/>
                  <a:t>znamená, že územně samosprávné celky mají dostatečné množství vlastních příjmů k financování podstatné části svých výdajů</a:t>
                </a:r>
              </a:p>
              <a:p>
                <a:pPr marL="342900" indent="-342900"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endParaRPr lang="cs-CZ" sz="2200" dirty="0"/>
              </a:p>
              <a:p>
                <a:pPr marL="342900" indent="-342900"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r>
                  <a:rPr lang="cs-CZ" sz="2200" dirty="0"/>
                  <a:t>Optimální přiřazení příjmů a výdajů rozpočtům jednotlivých vládních úrovní ovlivňuje </a:t>
                </a:r>
                <a:r>
                  <a:rPr lang="cs-CZ" sz="2200" b="1" dirty="0"/>
                  <a:t>míru samofinancování</a:t>
                </a:r>
                <a:r>
                  <a:rPr lang="cs-CZ" sz="2200" dirty="0"/>
                  <a:t> …vyplývá z uplatňovaného modelu FF, hodnotí se jako:</a:t>
                </a:r>
              </a:p>
              <a:p>
                <a:pPr marL="342900" indent="-342900"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endParaRPr lang="cs-CZ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𝑟𝑎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𝑠𝑜𝑏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ě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𝑠𝑡𝑎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𝑛𝑜𝑠𝑡𝑖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𝑣𝑙𝑎𝑠𝑡𝑛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𝑟𝑜𝑧𝑝𝑜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𝑡𝑜𝑣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𝑧𝑑𝑟𝑜𝑗𝑒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𝑣𝑙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𝑑𝑛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í ú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𝑟𝑜𝑣𝑛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ě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𝑐𝑒𝑙𝑘𝑜𝑣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𝑝𝑜𝑡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ř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𝑒𝑏𝑦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𝑟𝑜𝑧𝑝𝑜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𝑡𝑢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𝑑𝑎𝑛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𝑣𝑙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𝑑𝑛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í ú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𝑟𝑜𝑣𝑛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ě</m:t>
                          </m:r>
                        </m:den>
                      </m:f>
                    </m:oMath>
                  </m:oMathPara>
                </a14:m>
                <a:endParaRPr lang="cs-CZ" sz="2200" dirty="0"/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15" y="1315544"/>
                <a:ext cx="8693834" cy="3474221"/>
              </a:xfrm>
              <a:prstGeom prst="rect">
                <a:avLst/>
              </a:prstGeom>
              <a:blipFill>
                <a:blip r:embed="rId3"/>
                <a:stretch>
                  <a:fillRect l="-842" t="-10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Finanční autonomie 	</a:t>
            </a:r>
            <a:r>
              <a:rPr lang="cs-CZ" altLang="cs-CZ" dirty="0">
                <a:solidFill>
                  <a:srgbClr val="FFFFFF"/>
                </a:solidFill>
              </a:rPr>
              <a:t>	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3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0" y="82901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cs-CZ" sz="2400" b="1" cap="all" dirty="0">
                <a:latin typeface="Arial" panose="020B0604020202020204" pitchFamily="34" charset="0"/>
              </a:rPr>
              <a:t>Stupně FINANČNÍ AUTONOMIE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450166" y="1253162"/>
                <a:ext cx="7808931" cy="5063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200" dirty="0"/>
                  <a:t>Stupeň </a:t>
                </a:r>
                <a:r>
                  <a:rPr lang="cs-CZ" sz="2200" b="1" dirty="0"/>
                  <a:t>finanční autonomie</a:t>
                </a:r>
                <a:r>
                  <a:rPr lang="cs-CZ" sz="2200" dirty="0"/>
                  <a:t>  - 2 ukazatele:</a:t>
                </a:r>
              </a:p>
              <a:p>
                <a:r>
                  <a:rPr lang="cs-CZ" sz="2000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𝒖𝒌𝒂𝒛𝒂𝒕𝒆𝒍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𝒇𝒊𝒏𝒂𝒏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í 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𝒂𝒖𝒕𝒐𝒏𝒐𝒎𝒊𝒆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𝑭𝑨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𝑻</m:t>
                          </m:r>
                          <m:r>
                            <m:rPr>
                              <m:nor/>
                            </m:rPr>
                            <a:rPr lang="cs-CZ" sz="2000" b="1" i="1" smtClean="0"/>
                            <m:t> </m:t>
                          </m:r>
                          <m:r>
                            <m:rPr>
                              <m:nor/>
                            </m:rPr>
                            <a:rPr lang="cs-CZ" sz="2000" b="1" i="1"/>
                            <m:t>+</m:t>
                          </m:r>
                          <m:r>
                            <m:rPr>
                              <m:nor/>
                            </m:rPr>
                            <a:rPr lang="cs-CZ" sz="2000" b="1" i="1" smtClean="0"/>
                            <m:t> </m:t>
                          </m:r>
                          <m:r>
                            <m:rPr>
                              <m:nor/>
                            </m:rPr>
                            <a:rPr lang="cs-CZ" sz="2000" b="1" i="1"/>
                            <m:t>N</m:t>
                          </m:r>
                          <m:r>
                            <m:rPr>
                              <m:nor/>
                            </m:rPr>
                            <a:rPr lang="cs-CZ" sz="2000" b="1" i="1" smtClean="0"/>
                            <m:t> </m:t>
                          </m:r>
                          <m:r>
                            <m:rPr>
                              <m:nor/>
                            </m:rPr>
                            <a:rPr lang="cs-CZ" sz="2000" b="1" i="1"/>
                            <m:t>+</m:t>
                          </m:r>
                          <m:r>
                            <m:rPr>
                              <m:nor/>
                            </m:rPr>
                            <a:rPr lang="cs-CZ" sz="2000" b="1" i="1" smtClean="0"/>
                            <m:t> </m:t>
                          </m:r>
                          <m:r>
                            <m:rPr>
                              <m:nor/>
                            </m:rPr>
                            <a:rPr lang="cs-CZ" sz="2000" b="1" i="1"/>
                            <m:t>K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000" b="1" i="1"/>
                            <m:t>R</m:t>
                          </m:r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sz="2000" i="1" dirty="0"/>
              </a:p>
              <a:p>
                <a:endParaRPr lang="cs-CZ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𝒖𝒌𝒂𝒛𝒂𝒕𝒆𝒍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𝒇𝒊𝒏𝒂𝒏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í 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𝒂𝒖𝒕𝒐𝒏𝒐𝒎𝒊𝒆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𝑭𝑨</m:t>
                      </m:r>
                      <m:r>
                        <m:rPr>
                          <m:nor/>
                        </m:rPr>
                        <a:rPr lang="cs-CZ" sz="2000" b="1" i="1"/>
                        <m:t> </m:t>
                      </m:r>
                      <m:r>
                        <m:rPr>
                          <m:nor/>
                        </m:rPr>
                        <a:rPr lang="cs-CZ" sz="2000" b="1" i="1"/>
                        <m:t>II</m:t>
                      </m:r>
                      <m:r>
                        <m:rPr>
                          <m:nor/>
                        </m:rPr>
                        <a:rPr lang="cs-CZ" sz="2000" b="1" i="1"/>
                        <m:t> </m:t>
                      </m:r>
                      <m:r>
                        <m:rPr>
                          <m:nor/>
                        </m:rPr>
                        <a:rPr lang="cs-CZ" sz="2000" i="1"/>
                        <m:t>= </m:t>
                      </m:r>
                      <m:f>
                        <m:f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𝑻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p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) 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cs-CZ" sz="2000" b="1" i="1"/>
                            <m:t>+</m:t>
                          </m:r>
                          <m:r>
                            <m:rPr>
                              <m:nor/>
                            </m:rPr>
                            <a:rPr lang="cs-CZ" sz="2000" b="1" i="1"/>
                            <m:t>N</m:t>
                          </m:r>
                          <m:r>
                            <m:rPr>
                              <m:nor/>
                            </m:rPr>
                            <a:rPr lang="cs-CZ" sz="2000" b="1" i="1"/>
                            <m:t>+</m:t>
                          </m:r>
                          <m:r>
                            <m:rPr>
                              <m:nor/>
                            </m:rPr>
                            <a:rPr lang="cs-CZ" sz="2000" b="1" i="1"/>
                            <m:t>K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000" b="1" i="1"/>
                            <m:t>R</m:t>
                          </m:r>
                        </m:den>
                      </m:f>
                      <m:r>
                        <a:rPr lang="cs-CZ" sz="2000" b="1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sz="2000" b="1" dirty="0"/>
              </a:p>
              <a:p>
                <a:endParaRPr lang="cs-CZ" sz="2000" dirty="0"/>
              </a:p>
              <a:p>
                <a:r>
                  <a:rPr lang="cs-CZ" sz="2000" dirty="0"/>
                  <a:t> </a:t>
                </a:r>
              </a:p>
              <a:p>
                <a:r>
                  <a:rPr lang="cs-CZ" sz="2000" i="1" dirty="0"/>
                  <a:t>		T</a:t>
                </a:r>
                <a:r>
                  <a:rPr lang="cs-CZ" sz="2000" i="1" baseline="-25000" dirty="0"/>
                  <a:t>. ….</a:t>
                </a:r>
                <a:r>
                  <a:rPr lang="cs-CZ" sz="2000" dirty="0"/>
                  <a:t>daňové příjmy obce</a:t>
                </a:r>
              </a:p>
              <a:p>
                <a:r>
                  <a:rPr lang="cs-CZ" sz="2000" i="1" dirty="0"/>
                  <a:t>		T</a:t>
                </a:r>
                <a:r>
                  <a:rPr lang="cs-CZ" sz="2000" i="1" baseline="30000" dirty="0"/>
                  <a:t>(d)</a:t>
                </a:r>
                <a:r>
                  <a:rPr lang="cs-CZ" sz="2000" dirty="0"/>
                  <a:t> … sdílené daně obce</a:t>
                </a:r>
              </a:p>
              <a:p>
                <a:r>
                  <a:rPr lang="cs-CZ" sz="2000" i="1" dirty="0"/>
                  <a:t>		N</a:t>
                </a:r>
                <a:r>
                  <a:rPr lang="cs-CZ" sz="2000" i="1" baseline="-25000" dirty="0"/>
                  <a:t>  …</a:t>
                </a:r>
                <a:r>
                  <a:rPr lang="cs-CZ" sz="2000" dirty="0"/>
                  <a:t>nedaňové příjmy obce</a:t>
                </a:r>
              </a:p>
              <a:p>
                <a:r>
                  <a:rPr lang="cs-CZ" sz="2000" i="1" dirty="0"/>
                  <a:t>		K</a:t>
                </a:r>
                <a:r>
                  <a:rPr lang="cs-CZ" sz="2000" i="1" baseline="-25000" dirty="0"/>
                  <a:t>  …</a:t>
                </a:r>
                <a:r>
                  <a:rPr lang="cs-CZ" sz="2000" dirty="0"/>
                  <a:t> kapitálové příjmy obcí</a:t>
                </a:r>
              </a:p>
              <a:p>
                <a:r>
                  <a:rPr lang="cs-CZ" sz="2000" i="1" dirty="0"/>
                  <a:t>	R</a:t>
                </a:r>
                <a:r>
                  <a:rPr lang="cs-CZ" sz="2000" i="1" baseline="-25000" dirty="0"/>
                  <a:t>  …</a:t>
                </a:r>
                <a:r>
                  <a:rPr lang="cs-CZ" sz="2000" dirty="0"/>
                  <a:t>celkové příjmy obce (decentralizované úrovně vlády).</a:t>
                </a:r>
              </a:p>
              <a:p>
                <a:endParaRPr lang="cs-CZ" sz="2000" dirty="0"/>
              </a:p>
              <a:p>
                <a:r>
                  <a:rPr lang="cs-CZ" sz="2200" dirty="0"/>
                  <a:t>Rozdíly v jednotlivých zemích i při výpočtu  </a:t>
                </a:r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66" y="1253162"/>
                <a:ext cx="7808931" cy="5063309"/>
              </a:xfrm>
              <a:prstGeom prst="rect">
                <a:avLst/>
              </a:prstGeom>
              <a:blipFill>
                <a:blip r:embed="rId3"/>
                <a:stretch>
                  <a:fillRect l="-1015" t="-723" b="-15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377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Finanční autonomie 	</a:t>
            </a:r>
            <a:r>
              <a:rPr lang="cs-CZ" altLang="cs-CZ" dirty="0">
                <a:solidFill>
                  <a:srgbClr val="FFFFFF"/>
                </a:solidFill>
              </a:rPr>
              <a:t>	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4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0" y="82901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cs-CZ" sz="2400" b="1" cap="all" dirty="0">
                <a:latin typeface="Arial" panose="020B0604020202020204" pitchFamily="34" charset="0"/>
              </a:rPr>
              <a:t>Daňová AUTONOMIE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211015" y="1315544"/>
                <a:ext cx="8693834" cy="55847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200" dirty="0"/>
                  <a:t>Míra </a:t>
                </a:r>
                <a:r>
                  <a:rPr lang="cs-CZ" sz="2200" b="1" dirty="0"/>
                  <a:t>daňové autonomie</a:t>
                </a:r>
                <a:r>
                  <a:rPr lang="cs-CZ" sz="2200" dirty="0"/>
                  <a:t> je vyjádřena podílem součtu daní, u nichž má samospráva určitou daňovou pravomoc, na celkových daňových příjmech dané samosprávy. </a:t>
                </a:r>
              </a:p>
              <a:p>
                <a:r>
                  <a:rPr lang="cs-CZ" sz="2200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𝒖𝒌𝒂𝒛𝒂𝒕𝒆𝒍</m:t>
                      </m:r>
                      <m:sSub>
                        <m:sSubPr>
                          <m:ctrlP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𝒅𝒂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ň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𝒐𝒗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𝒂𝒖𝒕𝒐𝒏𝒐𝒎𝒊𝒆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𝑻𝑨</m:t>
                          </m:r>
                        </m:e>
                        <m:sub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/>
                            <m:sup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bSup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cs-CZ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𝒖𝒌𝒂𝒛𝒂𝒕𝒆𝒍</m:t>
                      </m:r>
                      <m:sSub>
                        <m:sSubPr>
                          <m:ctrlP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𝒅𝒂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ň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𝒐𝒗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𝒂𝒖𝒕𝒐𝒏𝒐𝒎𝒊𝒆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𝑻𝑨</m:t>
                          </m:r>
                        </m:e>
                        <m:sub>
                          <m: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/>
                            <m:sup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.1, </m:t>
                              </m:r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.2)</m:t>
                              </m:r>
                            </m:sup>
                          </m:sSubSup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cs-CZ" sz="2000" i="1" dirty="0">
                  <a:latin typeface="Cambria Math" panose="02040503050406030204" pitchFamily="18" charset="0"/>
                </a:endParaRPr>
              </a:p>
              <a:p>
                <a:r>
                  <a:rPr lang="cs-CZ" sz="2000" dirty="0"/>
                  <a:t> </a:t>
                </a:r>
              </a:p>
              <a:p>
                <a:r>
                  <a:rPr lang="cs-CZ" sz="2000" i="1" dirty="0"/>
                  <a:t>T</a:t>
                </a:r>
                <a:r>
                  <a:rPr lang="cs-CZ" sz="2000" i="1" baseline="-25000" dirty="0"/>
                  <a:t>. ….</a:t>
                </a:r>
                <a:r>
                  <a:rPr lang="cs-CZ" sz="2000" dirty="0"/>
                  <a:t>daňové příjmy obce</a:t>
                </a:r>
              </a:p>
              <a:p>
                <a:r>
                  <a:rPr lang="cs-CZ" sz="2000" i="1" dirty="0"/>
                  <a:t>a, b, c, d.1, d.2</a:t>
                </a:r>
                <a:r>
                  <a:rPr lang="cs-CZ" sz="2000" dirty="0"/>
                  <a:t> …kategorie daňových příjmů dle stupně daňové pravomoci</a:t>
                </a:r>
              </a:p>
              <a:p>
                <a:r>
                  <a:rPr lang="cs-CZ" sz="2000" dirty="0"/>
                  <a:t> </a:t>
                </a:r>
              </a:p>
              <a:p>
                <a:r>
                  <a:rPr lang="cs-CZ" sz="2000" dirty="0"/>
                  <a:t>V ČR nabývají TA</a:t>
                </a:r>
                <a:r>
                  <a:rPr lang="cs-CZ" sz="2000" baseline="-25000" dirty="0"/>
                  <a:t>1</a:t>
                </a:r>
                <a:r>
                  <a:rPr lang="cs-CZ" sz="2000" dirty="0"/>
                  <a:t> a TA</a:t>
                </a:r>
                <a:r>
                  <a:rPr lang="cs-CZ" sz="2000" baseline="-25000" dirty="0"/>
                  <a:t>2 </a:t>
                </a:r>
                <a:r>
                  <a:rPr lang="cs-CZ" sz="2000" dirty="0"/>
                  <a:t>stejných hodnot, jelikož daně z RUD nemohou být zařazeny do kategorií „d.1“ a „d.2“.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Daňová autonomie obcí je v ČR velmi nízká</a:t>
                </a:r>
              </a:p>
              <a:p>
                <a:endParaRPr lang="cs-CZ" sz="2000" dirty="0"/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15" y="1315544"/>
                <a:ext cx="8693834" cy="5584734"/>
              </a:xfrm>
              <a:prstGeom prst="rect">
                <a:avLst/>
              </a:prstGeom>
              <a:blipFill>
                <a:blip r:embed="rId3"/>
                <a:stretch>
                  <a:fillRect l="-912" t="-655" r="-7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56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Finanční autonomie 	</a:t>
            </a:r>
            <a:r>
              <a:rPr lang="cs-CZ" altLang="cs-CZ" dirty="0">
                <a:solidFill>
                  <a:srgbClr val="FFFFFF"/>
                </a:solidFill>
              </a:rPr>
              <a:t>	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5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0" y="720725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cs-CZ" sz="2400" b="1" cap="all" dirty="0">
                <a:latin typeface="Arial" panose="020B0604020202020204" pitchFamily="34" charset="0"/>
              </a:rPr>
              <a:t>Kategorie Daňových příjmů podle stupně daŇové pravomoci podle oecd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186533"/>
              </p:ext>
            </p:extLst>
          </p:nvPr>
        </p:nvGraphicFramePr>
        <p:xfrm>
          <a:off x="182881" y="1561514"/>
          <a:ext cx="8721968" cy="499643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69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a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indent="841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Plná pravomoc stanovit sazbu a základ daně decentralizovanou úrovní vlády.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584">
                <a:tc>
                  <a:txBody>
                    <a:bodyPr/>
                    <a:lstStyle/>
                    <a:p>
                      <a:pPr marL="84138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a.1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Příjemce stanovuje daňovou sazbu, základ daně i daňové úlevy bez konzultace s vyšší úrovní vlády.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693">
                <a:tc>
                  <a:txBody>
                    <a:bodyPr/>
                    <a:lstStyle/>
                    <a:p>
                      <a:pPr marL="84138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a.2</a:t>
                      </a: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indent="841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Příjemce stanovuje daňovou sazbu, základ daně i daňové úlevy po konzultaci s vyšší úrovní vlády.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709">
                <a:tc>
                  <a:txBody>
                    <a:bodyPr/>
                    <a:lstStyle/>
                    <a:p>
                      <a:pPr marL="0" indent="841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b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indent="841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Pravomoc stanovit sazbu daně decentralizovanou úrovní vlády.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557">
                <a:tc>
                  <a:txBody>
                    <a:bodyPr/>
                    <a:lstStyle/>
                    <a:p>
                      <a:pPr marL="0" indent="841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b.1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indent="841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Příjemce stanovuje sazbu daně a vyšší vládní úroveň neurčuje dolní ani horní limit sazby.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402">
                <a:tc>
                  <a:txBody>
                    <a:bodyPr/>
                    <a:lstStyle/>
                    <a:p>
                      <a:pPr marL="0" indent="841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b.2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indent="841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Příjemce stanovuje sazbu daně a vyšší vládní úroveň určuje dolní a/nebo horní limit sazby.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247">
                <a:tc>
                  <a:txBody>
                    <a:bodyPr/>
                    <a:lstStyle/>
                    <a:p>
                      <a:pPr marL="0" indent="841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84138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Pravomoc měnit základ daně.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699">
                <a:tc>
                  <a:txBody>
                    <a:bodyPr/>
                    <a:lstStyle/>
                    <a:p>
                      <a:pPr marL="0" indent="841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d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indent="841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Sdílení daní mezi úrovněmi vlády.</a:t>
                      </a: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600">
                <a:tc>
                  <a:txBody>
                    <a:bodyPr/>
                    <a:lstStyle/>
                    <a:p>
                      <a:pPr marL="0" indent="841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d.1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Sdílení daní, kdy příjemce (decentralizovaná úroveň vlády) určuje podíl.</a:t>
                      </a: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784">
                <a:tc>
                  <a:txBody>
                    <a:bodyPr/>
                    <a:lstStyle/>
                    <a:p>
                      <a:pPr marL="0" indent="841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d.2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Sdílení daní, kdy podíl může být změněn pouze při souhlasu decentralizované úrovně vlády.</a:t>
                      </a: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234">
                <a:tc>
                  <a:txBody>
                    <a:bodyPr/>
                    <a:lstStyle/>
                    <a:p>
                      <a:pPr marL="0" indent="841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d.3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Sdílení daní, kdy podíl daní decentralizovaným úrovním vlády je stanoven legislativou a může být jednostranně změněn centrální vládou s menší frekvencí než 1x ročně.</a:t>
                      </a: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indent="8413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d.4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Sdílení daní, kdy podíl daní decentralizovaným úrovním vlády je určován každoročně centrální úrovní vlády.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46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+mn-ea"/>
                        </a:rPr>
                        <a:t>e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Ostatní případy, kdy centrální vláda stanovuje sazbu a základ daně pro </a:t>
                      </a:r>
                      <a:r>
                        <a:rPr lang="cs-CZ" sz="1600" b="1" dirty="0" err="1">
                          <a:effectLst/>
                        </a:rPr>
                        <a:t>decentraliz</a:t>
                      </a:r>
                      <a:r>
                        <a:rPr lang="cs-CZ" sz="1600" b="1" dirty="0">
                          <a:effectLst/>
                        </a:rPr>
                        <a:t>. úrovně vlády.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80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f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Daně nezařaditelné do kategorií 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881" marR="5388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56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Finanční autonomie 	</a:t>
            </a:r>
            <a:r>
              <a:rPr lang="cs-CZ" altLang="cs-CZ" dirty="0">
                <a:solidFill>
                  <a:srgbClr val="FFFFFF"/>
                </a:solidFill>
              </a:rPr>
              <a:t>	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6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0" y="82901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cs-CZ" sz="2400" b="1" cap="all" dirty="0">
                <a:latin typeface="Arial" panose="020B0604020202020204" pitchFamily="34" charset="0"/>
              </a:rPr>
              <a:t>Vertikální fiskální nerovnováha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211015" y="1315544"/>
                <a:ext cx="8657682" cy="4767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2200" b="1" dirty="0"/>
                  <a:t>Vertikální fiskální nerovnováha </a:t>
                </a:r>
                <a:r>
                  <a:rPr lang="cs-CZ" sz="2200" dirty="0"/>
                  <a:t>je podle MMF definována jako míra, kterou územní samosprávy spoléhají při financování svých výdajů </a:t>
                </a:r>
                <a:r>
                  <a:rPr lang="cs-CZ" sz="2200" b="1" dirty="0"/>
                  <a:t>na příjmy od centrální vlády </a:t>
                </a:r>
                <a:r>
                  <a:rPr lang="cs-CZ" sz="2200" dirty="0"/>
                  <a:t>a lze ji vyjádřit jako podíl dotací získaných decentralizovanou úrovní vlády od centrální úrovně vlády na výdajích decentralizovaných úrovní vlády snížených o přijaté dotace.</a:t>
                </a:r>
              </a:p>
              <a:p>
                <a:r>
                  <a:rPr lang="cs-CZ" sz="2000" dirty="0"/>
                  <a:t> </a:t>
                </a: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ukazatel</m:t>
                    </m:r>
                    <m:r>
                      <m:rPr>
                        <m:nor/>
                      </m:rP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vertik</m:t>
                    </m:r>
                    <m:r>
                      <m:rPr>
                        <m:nor/>
                      </m:rP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</m:t>
                    </m:r>
                    <m:r>
                      <m:rPr>
                        <m:nor/>
                      </m:rP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ln</m:t>
                    </m:r>
                    <m:r>
                      <m:rPr>
                        <m:nor/>
                      </m:rP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í </m:t>
                    </m:r>
                    <m:r>
                      <m:rPr>
                        <m:nor/>
                      </m:rP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fisk</m:t>
                    </m:r>
                    <m:r>
                      <m:rPr>
                        <m:nor/>
                      </m:rP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</m:t>
                    </m:r>
                    <m:r>
                      <m:rPr>
                        <m:nor/>
                      </m:rP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ln</m:t>
                    </m:r>
                    <m:r>
                      <m:rPr>
                        <m:nor/>
                      </m:rP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í </m:t>
                    </m:r>
                    <m:r>
                      <m:rPr>
                        <m:nor/>
                      </m:rP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nerovnov</m:t>
                    </m:r>
                    <m:r>
                      <m:rPr>
                        <m:nor/>
                      </m:rP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</m:t>
                    </m:r>
                    <m:r>
                      <m:rPr>
                        <m:nor/>
                      </m:rP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hy</m:t>
                    </m:r>
                    <m:r>
                      <m:rPr>
                        <m:nor/>
                      </m:rP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VI</m:t>
                    </m:r>
                    <m:r>
                      <m:rPr>
                        <m:nor/>
                      </m:rPr>
                      <a:rPr lang="cs-CZ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cs-CZ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cs-CZ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</m:t>
                        </m:r>
                      </m:den>
                    </m:f>
                    <m:r>
                      <m:rPr>
                        <m:nor/>
                      </m:rPr>
                      <a:rPr lang="cs-CZ" sz="2000" i="1"/>
                      <m:t> </m:t>
                    </m:r>
                  </m:oMath>
                </a14:m>
                <a:r>
                  <a:rPr lang="cs-CZ" sz="2000" dirty="0"/>
                  <a:t>	</a:t>
                </a:r>
              </a:p>
              <a:p>
                <a:r>
                  <a:rPr lang="cs-CZ" sz="2000" dirty="0"/>
                  <a:t> </a:t>
                </a:r>
              </a:p>
              <a:p>
                <a:r>
                  <a:rPr lang="cs-CZ" sz="2000" i="1" dirty="0"/>
                  <a:t>		VI …</a:t>
                </a:r>
                <a:r>
                  <a:rPr lang="cs-CZ" sz="2000" dirty="0"/>
                  <a:t>míra vertikální fiskální nerovnováhy</a:t>
                </a:r>
              </a:p>
              <a:p>
                <a:r>
                  <a:rPr lang="cs-CZ" sz="2000" dirty="0"/>
                  <a:t> 		</a:t>
                </a:r>
                <a:r>
                  <a:rPr lang="cs-CZ" sz="2000" i="1" dirty="0"/>
                  <a:t>D … </a:t>
                </a:r>
                <a:r>
                  <a:rPr lang="cs-CZ" sz="2000" dirty="0"/>
                  <a:t>získané dotace</a:t>
                </a:r>
              </a:p>
              <a:p>
                <a:r>
                  <a:rPr lang="cs-CZ" sz="2000" i="1" dirty="0"/>
                  <a:t> 		E </a:t>
                </a:r>
                <a:r>
                  <a:rPr lang="cs-CZ" sz="2000" dirty="0"/>
                  <a:t>… celkové výdaje</a:t>
                </a:r>
              </a:p>
              <a:p>
                <a:r>
                  <a:rPr lang="cs-CZ" sz="2000" dirty="0"/>
                  <a:t> </a:t>
                </a:r>
              </a:p>
              <a:p>
                <a:endParaRPr lang="cs-CZ" sz="2000" dirty="0"/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15" y="1315544"/>
                <a:ext cx="8657682" cy="4767524"/>
              </a:xfrm>
              <a:prstGeom prst="rect">
                <a:avLst/>
              </a:prstGeom>
              <a:blipFill>
                <a:blip r:embed="rId3"/>
                <a:stretch>
                  <a:fillRect l="-915" t="-767" r="-9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5210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Finanční autonomie 	</a:t>
            </a:r>
            <a:r>
              <a:rPr lang="cs-CZ" altLang="cs-CZ" dirty="0">
                <a:solidFill>
                  <a:srgbClr val="FFFFFF"/>
                </a:solidFill>
              </a:rPr>
              <a:t>	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7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0" y="82901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cs-CZ" sz="2400" b="1" cap="all" dirty="0">
                <a:latin typeface="Arial" panose="020B0604020202020204" pitchFamily="34" charset="0"/>
              </a:rPr>
              <a:t>Faktory ovlivňující finanční autonomii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73626" y="1381963"/>
            <a:ext cx="8550888" cy="3153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/>
              <a:t>Snahou je zvyšovat finanční autonomii obcí.  </a:t>
            </a:r>
          </a:p>
          <a:p>
            <a:endParaRPr lang="cs-CZ" sz="2200" b="1" dirty="0"/>
          </a:p>
          <a:p>
            <a:pPr>
              <a:spcAft>
                <a:spcPts val="600"/>
              </a:spcAft>
            </a:pPr>
            <a:r>
              <a:rPr lang="cs-CZ" sz="2200" b="1" dirty="0"/>
              <a:t>Faktory ovlivňující finanční autonomii:</a:t>
            </a:r>
            <a:endParaRPr lang="cs-CZ" sz="2200" dirty="0"/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Daň z nemovitých věcí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Rozpočtové určení daní 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Místní poplatky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Míra fiskální decentralizace  </a:t>
            </a:r>
          </a:p>
        </p:txBody>
      </p:sp>
    </p:spTree>
    <p:extLst>
      <p:ext uri="{BB962C8B-B14F-4D97-AF65-F5344CB8AC3E}">
        <p14:creationId xmlns:p14="http://schemas.microsoft.com/office/powerpoint/2010/main" val="1800679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Finanční autonomie 	</a:t>
            </a:r>
            <a:r>
              <a:rPr lang="cs-CZ" altLang="cs-CZ" dirty="0">
                <a:solidFill>
                  <a:srgbClr val="FFFFFF"/>
                </a:solidFill>
              </a:rPr>
              <a:t>	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8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0" y="82901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cs-CZ" sz="2400" b="1" cap="all" dirty="0">
                <a:latin typeface="Arial" panose="020B0604020202020204" pitchFamily="34" charset="0"/>
              </a:rPr>
              <a:t>finanční autonomie - příklad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73626" y="1381963"/>
            <a:ext cx="8550888" cy="6354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Pro určenou obec vypočítejte a okomentujte na základě dat    k 31.12.2018 následující ukazatele: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míra finanční autonomie I a II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stupeň daňové autonomie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míra vertikální fiskální nerovnováhy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saldo běžného rozpočtu</a:t>
            </a:r>
          </a:p>
          <a:p>
            <a:pPr lvl="1"/>
            <a:endParaRPr lang="cs-CZ" sz="2400" dirty="0"/>
          </a:p>
          <a:p>
            <a:pPr lvl="1"/>
            <a:endParaRPr lang="cs-CZ" sz="2400" dirty="0"/>
          </a:p>
          <a:p>
            <a:pPr marL="0" lvl="1"/>
            <a:r>
              <a:rPr lang="cs-CZ" sz="2400" dirty="0"/>
              <a:t>Zdroj dat: informační portál Ministerstva financí Monitor</a:t>
            </a:r>
          </a:p>
          <a:p>
            <a:pPr marL="0" lvl="1"/>
            <a:r>
              <a:rPr lang="cs-CZ" sz="2400" dirty="0">
                <a:hlinkClick r:id="rId3"/>
              </a:rPr>
              <a:t>http://monitor.statnipokladna.cz/2019/kraje/detail/CZ080</a:t>
            </a:r>
            <a:endParaRPr lang="cs-CZ" sz="2400" dirty="0"/>
          </a:p>
          <a:p>
            <a:pPr marL="0" lvl="1"/>
            <a:endParaRPr lang="cs-CZ" sz="2400" dirty="0"/>
          </a:p>
          <a:p>
            <a:pPr marL="0" lvl="1"/>
            <a:r>
              <a:rPr lang="cs-CZ" sz="2400" dirty="0"/>
              <a:t>Vzorová obec: Andělská Hora</a:t>
            </a:r>
          </a:p>
          <a:p>
            <a:pPr marL="0" lvl="1"/>
            <a:r>
              <a:rPr lang="cs-CZ" sz="2400" dirty="0">
                <a:hlinkClick r:id="rId4"/>
              </a:rPr>
              <a:t>http://monitor.statnipokladna.cz/2019/obce/detail/00575976#prehled</a:t>
            </a:r>
            <a:endParaRPr lang="cs-CZ" sz="2400" dirty="0"/>
          </a:p>
          <a:p>
            <a:pPr marL="0" lvl="1"/>
            <a:endParaRPr lang="cs-CZ" sz="2400" dirty="0"/>
          </a:p>
          <a:p>
            <a:r>
              <a:rPr lang="cs-CZ" dirty="0"/>
              <a:t> 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227781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Finanční autonomie 	</a:t>
            </a:r>
            <a:r>
              <a:rPr lang="cs-CZ" altLang="cs-CZ" dirty="0">
                <a:solidFill>
                  <a:srgbClr val="FFFFFF"/>
                </a:solidFill>
              </a:rPr>
              <a:t>		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9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C5D57E8-BE59-4D71-8056-0F4B662DFE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4154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0660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2217</TotalTime>
  <Words>377</Words>
  <Application>Microsoft Office PowerPoint</Application>
  <PresentationFormat>Předvádění na obrazovce (4:3)</PresentationFormat>
  <Paragraphs>120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Irena Szarowska</dc:creator>
  <cp:lastModifiedBy>Irena Szarowska</cp:lastModifiedBy>
  <cp:revision>184</cp:revision>
  <dcterms:created xsi:type="dcterms:W3CDTF">2008-12-30T09:11:17Z</dcterms:created>
  <dcterms:modified xsi:type="dcterms:W3CDTF">2019-11-05T21:07:32Z</dcterms:modified>
</cp:coreProperties>
</file>