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21" r:id="rId3"/>
    <p:sldId id="422" r:id="rId4"/>
    <p:sldId id="257" r:id="rId5"/>
    <p:sldId id="338" r:id="rId6"/>
    <p:sldId id="41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ZOBRAZENÍ NÁKLADŮ, VÝNOSŮ A VÝSLEDKU HOSPODAŘENÍ V ÚČETNICTVÍ, RENTABILITA NÁKLADŮ, RENTABILITA VÝNOSŮ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800" dirty="0"/>
              <a:t>Podnik vynaložil na výrobu deseti výrobků náklady v úhrnné výši 100 Kč. </a:t>
            </a:r>
            <a:r>
              <a:rPr lang="cs-CZ" sz="2800" dirty="0" smtClean="0"/>
              <a:t>Všechny prodal v úhrnné výši za 150 Kč.</a:t>
            </a:r>
          </a:p>
          <a:p>
            <a:pPr algn="just" hangingPunct="0"/>
            <a:endParaRPr lang="cs-CZ" sz="2800" dirty="0"/>
          </a:p>
          <a:p>
            <a:pPr marL="457200" indent="-457200" algn="just" hangingPunct="0">
              <a:buFont typeface="Arial" panose="020B0604020202020204" pitchFamily="34" charset="0"/>
              <a:buChar char="•"/>
            </a:pPr>
            <a:r>
              <a:rPr lang="cs-CZ" sz="2800" dirty="0" smtClean="0"/>
              <a:t>Zjistěte </a:t>
            </a:r>
            <a:r>
              <a:rPr lang="cs-CZ" sz="2800" dirty="0"/>
              <a:t>hospodářský výsledek, nákladovou </a:t>
            </a:r>
            <a:r>
              <a:rPr lang="cs-CZ" sz="2800" dirty="0" smtClean="0"/>
              <a:t>a výnosovou </a:t>
            </a:r>
            <a:r>
              <a:rPr lang="cs-CZ" sz="2800" dirty="0"/>
              <a:t>rentabilitu podniku ve sledovaném období. 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34514"/>
              </p:ext>
            </p:extLst>
          </p:nvPr>
        </p:nvGraphicFramePr>
        <p:xfrm>
          <a:off x="323528" y="1131590"/>
          <a:ext cx="8568952" cy="35283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84476"/>
                <a:gridCol w="4284476"/>
              </a:tblGrid>
              <a:tr h="52033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Náklady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Výnosy</a:t>
                      </a:r>
                      <a:endParaRPr lang="cs-CZ" sz="2400" dirty="0"/>
                    </a:p>
                  </a:txBody>
                  <a:tcPr/>
                </a:tc>
              </a:tr>
              <a:tr h="75201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2015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VH (zisk / ztráta) 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75201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Rentabilita nákladů (zisk / náklady)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5201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Rentabilita výnosů (zisk</a:t>
                      </a:r>
                      <a:r>
                        <a:rPr lang="cs-CZ" sz="2000" baseline="0" dirty="0" smtClean="0"/>
                        <a:t> / výnosy)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800" dirty="0"/>
              <a:t>Podnik vynaložil na výrobu deseti výrobků náklady v úhrnné výši 100 Kč. Osm z nich prodal za 120 Kč. </a:t>
            </a:r>
            <a:endParaRPr lang="cs-CZ" sz="2800" dirty="0" smtClean="0"/>
          </a:p>
          <a:p>
            <a:pPr algn="just" hangingPunct="0"/>
            <a:endParaRPr lang="cs-CZ" sz="2800" dirty="0"/>
          </a:p>
          <a:p>
            <a:pPr marL="457200" indent="-457200" algn="just" hangingPunct="0">
              <a:buFont typeface="Arial" panose="020B0604020202020204" pitchFamily="34" charset="0"/>
              <a:buChar char="•"/>
            </a:pPr>
            <a:r>
              <a:rPr lang="cs-CZ" sz="2800" dirty="0" smtClean="0"/>
              <a:t>Zjistěte </a:t>
            </a:r>
            <a:r>
              <a:rPr lang="cs-CZ" sz="2800" dirty="0"/>
              <a:t>hospodářský výsledek, nákladovou </a:t>
            </a:r>
            <a:r>
              <a:rPr lang="cs-CZ" sz="2800" dirty="0" smtClean="0"/>
              <a:t>a výnosovou </a:t>
            </a:r>
            <a:r>
              <a:rPr lang="cs-CZ" sz="2800" dirty="0"/>
              <a:t>rentabilitu podniku ve sledovaném období. 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648832"/>
              </p:ext>
            </p:extLst>
          </p:nvPr>
        </p:nvGraphicFramePr>
        <p:xfrm>
          <a:off x="107504" y="1005747"/>
          <a:ext cx="8928992" cy="3512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64496"/>
                <a:gridCol w="4464496"/>
              </a:tblGrid>
              <a:tr h="45540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Náklady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Výnosy</a:t>
                      </a:r>
                      <a:endParaRPr lang="cs-CZ" sz="2400" dirty="0"/>
                    </a:p>
                  </a:txBody>
                  <a:tcPr/>
                </a:tc>
              </a:tr>
              <a:tr h="61096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1096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0963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VH (zisk / ztráta) 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</a:tr>
              <a:tr h="61096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Rentabilita nákladů (zisk / náklady)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096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Rentabilita výnosů (zisk</a:t>
                      </a:r>
                      <a:r>
                        <a:rPr lang="cs-CZ" sz="2000" baseline="0" dirty="0" smtClean="0"/>
                        <a:t> / výnosy)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4500</TotalTime>
  <Words>82</Words>
  <Application>Microsoft Office PowerPoint</Application>
  <PresentationFormat>Předvádění na obrazovce (16:9)</PresentationFormat>
  <Paragraphs>31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 ZOBRAZENÍ NÁKLADŮ, VÝNOSŮ A VÝSLEDKU HOSPODAŘENÍ V ÚČETNICTVÍ, RENTABILITA NÁKLADŮ, RENTABILITA VÝNOSŮ </vt:lpstr>
      <vt:lpstr>Příklad</vt:lpstr>
      <vt:lpstr>Řešení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324</cp:revision>
  <dcterms:created xsi:type="dcterms:W3CDTF">2016-07-06T15:42:34Z</dcterms:created>
  <dcterms:modified xsi:type="dcterms:W3CDTF">2019-09-16T20:53:49Z</dcterms:modified>
</cp:coreProperties>
</file>