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338" r:id="rId4"/>
    <p:sldId id="421" r:id="rId5"/>
    <p:sldId id="422" r:id="rId6"/>
    <p:sldId id="419" r:id="rId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1" autoAdjust="0"/>
  </p:normalViewPr>
  <p:slideViewPr>
    <p:cSldViewPr>
      <p:cViewPr varScale="1">
        <p:scale>
          <a:sx n="93" d="100"/>
          <a:sy n="93" d="100"/>
        </p:scale>
        <p:origin x="544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16. 9. 2019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412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733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762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2800" b="1" smtClean="0">
                <a:solidFill>
                  <a:schemeClr val="bg1"/>
                </a:solidFill>
              </a:rPr>
              <a:t/>
            </a:r>
            <a:br>
              <a:rPr lang="cs-CZ" sz="2800" b="1" smtClean="0">
                <a:solidFill>
                  <a:schemeClr val="bg1"/>
                </a:solidFill>
              </a:rPr>
            </a:br>
            <a:r>
              <a:rPr lang="cs-CZ" sz="2800" b="1" smtClean="0">
                <a:solidFill>
                  <a:schemeClr val="bg1"/>
                </a:solidFill>
              </a:rPr>
              <a:t>ODCHYLKY </a:t>
            </a:r>
            <a:r>
              <a:rPr lang="cs-CZ" sz="2800" b="1" dirty="0">
                <a:solidFill>
                  <a:schemeClr val="bg1"/>
                </a:solidFill>
              </a:rPr>
              <a:t>(CELKOVÁ, CENOVÁ, MNOŽSTEVNÍ, KVANTITATIVNÍ, KVALITATIVNÍ)</a:t>
            </a:r>
            <a:r>
              <a:rPr lang="cs-CZ" sz="2800" dirty="0">
                <a:solidFill>
                  <a:schemeClr val="bg1"/>
                </a:solidFill>
              </a:rPr>
              <a:t/>
            </a:r>
            <a:br>
              <a:rPr lang="cs-CZ" sz="2800" dirty="0">
                <a:solidFill>
                  <a:schemeClr val="bg1"/>
                </a:solidFill>
              </a:rPr>
            </a:b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65912" y="3795886"/>
            <a:ext cx="2880320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Ing. Markéta </a:t>
            </a:r>
            <a:r>
              <a:rPr lang="cs-CZ" dirty="0" err="1" smtClean="0"/>
              <a:t>Šeligová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59532" y="888379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67544" y="905970"/>
            <a:ext cx="806489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Výrobce ve svém podniku </a:t>
            </a:r>
            <a:r>
              <a:rPr lang="cs-CZ" sz="2000" dirty="0" smtClean="0"/>
              <a:t>naplánoval </a:t>
            </a:r>
            <a:r>
              <a:rPr lang="cs-CZ" sz="2000" dirty="0"/>
              <a:t>a zjistil dle skutečnosti tyto hodnoty ve spotřebě materiálu</a:t>
            </a:r>
            <a:r>
              <a:rPr lang="cs-CZ" sz="2000" dirty="0" smtClean="0"/>
              <a:t>: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Vypočítejte </a:t>
            </a:r>
            <a:r>
              <a:rPr lang="cs-CZ" sz="2000" dirty="0"/>
              <a:t>celkovou odchylku nákladů v peněžních jednotkách. </a:t>
            </a:r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Vypočítejte</a:t>
            </a:r>
            <a:r>
              <a:rPr lang="cs-CZ" sz="2000" dirty="0"/>
              <a:t>, jak na se na této celkové odchylce podílel růst ceny a růst spotřeby.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640335"/>
              </p:ext>
            </p:extLst>
          </p:nvPr>
        </p:nvGraphicFramePr>
        <p:xfrm>
          <a:off x="467544" y="1707654"/>
          <a:ext cx="8064896" cy="158417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687706"/>
                <a:gridCol w="2688595"/>
                <a:gridCol w="2688595"/>
              </a:tblGrid>
              <a:tr h="3960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Položka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Jednotka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Cena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60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Spotřeba materiálu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Kg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Kč / kg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60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Plán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300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15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60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Skutečnost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320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16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 – ad 1)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60437" y="771550"/>
            <a:ext cx="741682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  <a:p>
            <a:pPr algn="ctr"/>
            <a:r>
              <a:rPr lang="pl-PL" sz="2000" b="1" i="1" u="sng" dirty="0" smtClean="0"/>
              <a:t>Celková odchylka = skutečné náklady – plánované náklady</a:t>
            </a:r>
          </a:p>
          <a:p>
            <a:endParaRPr lang="pl-PL" dirty="0"/>
          </a:p>
          <a:p>
            <a:endParaRPr lang="pl-PL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074552"/>
              </p:ext>
            </p:extLst>
          </p:nvPr>
        </p:nvGraphicFramePr>
        <p:xfrm>
          <a:off x="360436" y="1779662"/>
          <a:ext cx="8460036" cy="26642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20012"/>
                <a:gridCol w="4187502"/>
                <a:gridCol w="1452522"/>
              </a:tblGrid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Položky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Výpočet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Výsledek</a:t>
                      </a:r>
                      <a:endParaRPr lang="cs-CZ" sz="2200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Skutečné náklady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Plánované náklady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Celková odchylka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2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 – ad 2)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3488" y="782811"/>
            <a:ext cx="8374975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pPr algn="ctr"/>
            <a:r>
              <a:rPr lang="cs-CZ" sz="1900" b="1" i="1" u="sng" dirty="0" smtClean="0"/>
              <a:t>Množstevní </a:t>
            </a:r>
            <a:r>
              <a:rPr lang="cs-CZ" sz="1900" b="1" i="1" u="sng" dirty="0"/>
              <a:t>odchylka = (skutečné množství – plánované množství) * plánovaná </a:t>
            </a:r>
            <a:r>
              <a:rPr lang="cs-CZ" sz="1900" b="1" i="1" u="sng" dirty="0" smtClean="0"/>
              <a:t>cena</a:t>
            </a:r>
          </a:p>
          <a:p>
            <a:pPr algn="ctr"/>
            <a:endParaRPr lang="cs-CZ" sz="1900" b="1" i="1" u="sng" dirty="0"/>
          </a:p>
          <a:p>
            <a:r>
              <a:rPr lang="cs-CZ" sz="1900" b="1" i="1" u="sng" dirty="0" smtClean="0"/>
              <a:t>Cenová </a:t>
            </a:r>
            <a:r>
              <a:rPr lang="cs-CZ" sz="1900" b="1" i="1" u="sng" dirty="0"/>
              <a:t>odchylka = (skutečná cena- plánovaná cena) * skutečné množství</a:t>
            </a:r>
          </a:p>
          <a:p>
            <a:endParaRPr lang="cs-CZ" b="1" i="1" u="sng" dirty="0" smtClean="0"/>
          </a:p>
          <a:p>
            <a:pPr algn="ctr"/>
            <a:endParaRPr lang="cs-CZ" b="1" i="1" u="sng" dirty="0" smtClean="0"/>
          </a:p>
          <a:p>
            <a:pPr algn="ctr"/>
            <a:endParaRPr lang="cs-CZ" b="1" i="1" u="sng" dirty="0"/>
          </a:p>
          <a:p>
            <a:pPr algn="ctr"/>
            <a:endParaRPr lang="pl-PL" b="1" i="1" u="sng" dirty="0" smtClean="0"/>
          </a:p>
          <a:p>
            <a:endParaRPr lang="pl-PL" dirty="0"/>
          </a:p>
          <a:p>
            <a:endParaRPr lang="pl-PL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405567"/>
              </p:ext>
            </p:extLst>
          </p:nvPr>
        </p:nvGraphicFramePr>
        <p:xfrm>
          <a:off x="251518" y="2355727"/>
          <a:ext cx="8712969" cy="2160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04323"/>
                <a:gridCol w="2904323"/>
                <a:gridCol w="2904323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Odchylky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Výpočet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Výsledek</a:t>
                      </a:r>
                      <a:endParaRPr lang="cs-CZ" sz="22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Množstevní odchylka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Cenová odchylka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09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72743" y="1203598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2743" y="987574"/>
            <a:ext cx="741682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u="sng" dirty="0" smtClean="0"/>
              <a:t>Pro kontrolu:</a:t>
            </a:r>
          </a:p>
          <a:p>
            <a:endParaRPr lang="pl-PL" dirty="0" smtClean="0"/>
          </a:p>
          <a:p>
            <a:pPr algn="ctr"/>
            <a:r>
              <a:rPr lang="cs-CZ" sz="2000" b="1" i="1" u="sng" dirty="0" smtClean="0"/>
              <a:t>Celková </a:t>
            </a:r>
            <a:r>
              <a:rPr lang="cs-CZ" sz="2000" b="1" i="1" u="sng" dirty="0"/>
              <a:t>odchylka = množstevní odchylka + cenová odchylka</a:t>
            </a:r>
          </a:p>
          <a:p>
            <a:endParaRPr lang="pl-PL" dirty="0" smtClean="0"/>
          </a:p>
          <a:p>
            <a:endParaRPr lang="pl-PL" dirty="0"/>
          </a:p>
          <a:p>
            <a:pPr algn="ctr"/>
            <a:endParaRPr lang="cs-CZ" b="1" i="1" u="sng" dirty="0" smtClean="0"/>
          </a:p>
          <a:p>
            <a:pPr algn="ctr"/>
            <a:endParaRPr lang="cs-CZ" b="1" i="1" u="sng" dirty="0"/>
          </a:p>
          <a:p>
            <a:pPr algn="ctr"/>
            <a:endParaRPr lang="pl-PL" b="1" i="1" u="sng" dirty="0" smtClean="0"/>
          </a:p>
          <a:p>
            <a:endParaRPr lang="pl-PL" dirty="0"/>
          </a:p>
          <a:p>
            <a:endParaRPr lang="pl-PL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187399"/>
              </p:ext>
            </p:extLst>
          </p:nvPr>
        </p:nvGraphicFramePr>
        <p:xfrm>
          <a:off x="372743" y="2568859"/>
          <a:ext cx="8303712" cy="14041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67904"/>
                <a:gridCol w="3868933"/>
                <a:gridCol w="1666875"/>
              </a:tblGrid>
              <a:tr h="702074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Položka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Výpočet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Výsledek</a:t>
                      </a:r>
                      <a:endParaRPr lang="cs-CZ" sz="2400" dirty="0"/>
                    </a:p>
                  </a:txBody>
                  <a:tcPr/>
                </a:tc>
              </a:tr>
              <a:tr h="702074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Celková odchylka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20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4701</TotalTime>
  <Words>130</Words>
  <Application>Microsoft Office PowerPoint</Application>
  <PresentationFormat>Předvádění na obrazovce (16:9)</PresentationFormat>
  <Paragraphs>72</Paragraphs>
  <Slides>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SLU</vt:lpstr>
      <vt:lpstr> ODCHYLKY (CELKOVÁ, CENOVÁ, MNOŽSTEVNÍ, KVANTITATIVNÍ, KVALITATIVNÍ) </vt:lpstr>
      <vt:lpstr>Příklad</vt:lpstr>
      <vt:lpstr>Řešení – ad 1)</vt:lpstr>
      <vt:lpstr>Řešení – ad 2)</vt:lpstr>
      <vt:lpstr>Řešení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327</cp:revision>
  <dcterms:created xsi:type="dcterms:W3CDTF">2016-07-06T15:42:34Z</dcterms:created>
  <dcterms:modified xsi:type="dcterms:W3CDTF">2019-09-16T20:54:11Z</dcterms:modified>
</cp:coreProperties>
</file>