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421" r:id="rId4"/>
    <p:sldId id="422" r:id="rId5"/>
    <p:sldId id="424" r:id="rId6"/>
    <p:sldId id="425" r:id="rId7"/>
    <p:sldId id="426" r:id="rId8"/>
    <p:sldId id="427" r:id="rId9"/>
    <p:sldId id="428" r:id="rId10"/>
    <p:sldId id="41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4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337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565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8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755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245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80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ODCHYLKY </a:t>
            </a:r>
            <a:r>
              <a:rPr lang="cs-CZ" sz="2800" b="1" dirty="0" smtClean="0">
                <a:solidFill>
                  <a:schemeClr val="bg1"/>
                </a:solidFill>
              </a:rPr>
              <a:t>(CELKOVÁ, CENOVÁ, MNOŽSTEVNÍ, KVANTITATIVNÍ, KVALITATIVNÍ)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56176" y="3795886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54422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Základním materiálem při výrobě speciálních nožů je ušlechtilá ocel. Norma spotřeby základního materiálu je 0,4 kg na jeden kus výrobku a předem stanovená pořizovací cena materiálu činí 380 Kč za kg. Ve skutečnosti se v květnu vyrobilo 25 000 ks nožů, skutečně bylo nakoupeno a spotřebováno 9 975 kg ušlechtilé oceli za 3 725 000 Kč.</a:t>
            </a:r>
          </a:p>
          <a:p>
            <a:pPr algn="just"/>
            <a:endParaRPr lang="pl-PL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Zjistěte, </a:t>
            </a:r>
            <a:r>
              <a:rPr lang="cs-CZ" sz="2400" dirty="0" smtClean="0"/>
              <a:t>jak </a:t>
            </a:r>
            <a:r>
              <a:rPr lang="cs-CZ" sz="2400" smtClean="0"/>
              <a:t>byla odchylka 75 000 Kč </a:t>
            </a:r>
            <a:r>
              <a:rPr lang="cs-CZ" sz="2400" dirty="0"/>
              <a:t>ve vynakládání jednicového materiálu ovlivněna změnou ceny materiálu a změnou naturální spotřeby materiálu.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21591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změna </a:t>
            </a:r>
            <a:r>
              <a:rPr lang="cs-CZ" sz="2400" dirty="0"/>
              <a:t>ceny materiálu = kvalitativní </a:t>
            </a:r>
            <a:r>
              <a:rPr lang="cs-CZ" sz="2400" dirty="0" smtClean="0"/>
              <a:t>odchylka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změna </a:t>
            </a:r>
            <a:r>
              <a:rPr lang="cs-CZ" sz="2400" dirty="0"/>
              <a:t>naturální spotřeby materiálu = kvantitativní odchylka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921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i="1" dirty="0" smtClean="0"/>
              <a:t>Kvantitativní </a:t>
            </a:r>
            <a:r>
              <a:rPr lang="cs-CZ" sz="2000" b="1" i="1" dirty="0"/>
              <a:t>odchylka = (předem stanovená spotřeba materiálu - skutečná spotřeba materiálu) * předem stanovená pořizovací cena</a:t>
            </a:r>
          </a:p>
          <a:p>
            <a:pPr algn="just"/>
            <a:endParaRPr lang="pl-PL" sz="2400" dirty="0" smtClean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581951"/>
              </p:ext>
            </p:extLst>
          </p:nvPr>
        </p:nvGraphicFramePr>
        <p:xfrm>
          <a:off x="395536" y="1707654"/>
          <a:ext cx="8496944" cy="288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68"/>
                <a:gridCol w="3744416"/>
                <a:gridCol w="1440160"/>
              </a:tblGrid>
              <a:tr h="836222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Výpočet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/>
                </a:tc>
              </a:tr>
              <a:tr h="1207876">
                <a:tc>
                  <a:txBody>
                    <a:bodyPr/>
                    <a:lstStyle/>
                    <a:p>
                      <a:pPr algn="just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Předem stanovená spotřeba materiálu na výrobu 25 000 ks nožů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836222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Kvantitativní odchylka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1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496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i="1" dirty="0"/>
              <a:t>Kvalitativní odchylka = (předem stanovená pořizovací cena- skutečná pořizovací cena) * skutečná spotřeba materiálu</a:t>
            </a:r>
            <a:endParaRPr lang="pl-PL" sz="2000" dirty="0" smtClean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60766"/>
              </p:ext>
            </p:extLst>
          </p:nvPr>
        </p:nvGraphicFramePr>
        <p:xfrm>
          <a:off x="395536" y="1707654"/>
          <a:ext cx="8496944" cy="288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68"/>
                <a:gridCol w="3744416"/>
                <a:gridCol w="1440160"/>
              </a:tblGrid>
              <a:tr h="836222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Výpočet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/>
                </a:tc>
              </a:tr>
              <a:tr h="1207876">
                <a:tc>
                  <a:txBody>
                    <a:bodyPr/>
                    <a:lstStyle/>
                    <a:p>
                      <a:pPr algn="just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Skutečná pořizovací cena 1 kg ušlechtilé oceli 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836222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Kvalitativní odchylka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21591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u="sng" dirty="0" smtClean="0"/>
              <a:t>Pro kontrolu: </a:t>
            </a:r>
            <a:endParaRPr lang="cs-CZ" sz="2400" b="1" u="sng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72000"/>
              </p:ext>
            </p:extLst>
          </p:nvPr>
        </p:nvGraphicFramePr>
        <p:xfrm>
          <a:off x="683568" y="1851670"/>
          <a:ext cx="7992888" cy="20162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48472"/>
                <a:gridCol w="3744416"/>
              </a:tblGrid>
              <a:tr h="67207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Výpočet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Výsledek</a:t>
                      </a:r>
                      <a:endParaRPr lang="cs-CZ" sz="2800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1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21591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Při zpracování ovoce na ovocný koncentrát závisí množství cukru na vyzrálosti ovoce. </a:t>
            </a:r>
            <a:r>
              <a:rPr lang="cs-CZ" sz="2400" dirty="0" smtClean="0"/>
              <a:t>Dle plánu se </a:t>
            </a:r>
            <a:r>
              <a:rPr lang="cs-CZ" sz="2400" dirty="0"/>
              <a:t>na 1 kg koncentrátu spotřebuje 1,2 kg ovoce a 0,6 kg cukru. </a:t>
            </a:r>
            <a:r>
              <a:rPr lang="cs-CZ" sz="2400" dirty="0" smtClean="0"/>
              <a:t>Plánovaná </a:t>
            </a:r>
            <a:r>
              <a:rPr lang="cs-CZ" sz="2400" dirty="0"/>
              <a:t>cena ovoce je 40 Kč za 1 kg a standardní cena cukru je 20 Kč za 1 </a:t>
            </a:r>
            <a:r>
              <a:rPr lang="cs-CZ" sz="2400" dirty="0" smtClean="0"/>
              <a:t>kg. Ve </a:t>
            </a:r>
            <a:r>
              <a:rPr lang="cs-CZ" sz="2400" dirty="0"/>
              <a:t>sledovaném období se vyrobilo 100 kg koncentrátu a spotřebovalo se 110 kg ovoce za cenu 42 Kč a 58 kg cukru za cenu 19 Kč</a:t>
            </a:r>
            <a:r>
              <a:rPr lang="cs-CZ" sz="2400" dirty="0" smtClean="0"/>
              <a:t>.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Vypočítejte kvalitativní a kvantitativní odchylku.</a:t>
            </a:r>
            <a:endParaRPr lang="cs-CZ" sz="24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01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2159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Kvalitativní odchylka: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99237"/>
              </p:ext>
            </p:extLst>
          </p:nvPr>
        </p:nvGraphicFramePr>
        <p:xfrm>
          <a:off x="323528" y="1707655"/>
          <a:ext cx="8352928" cy="2482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58695"/>
                <a:gridCol w="3552033"/>
                <a:gridCol w="1742200"/>
              </a:tblGrid>
              <a:tr h="694348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Výpočet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/>
                </a:tc>
              </a:tr>
              <a:tr h="59598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Ovoce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59598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Cukr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9598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Kvalitativní odchylka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1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2159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Kvantitativní odchylka: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70602"/>
              </p:ext>
            </p:extLst>
          </p:nvPr>
        </p:nvGraphicFramePr>
        <p:xfrm>
          <a:off x="323528" y="1707655"/>
          <a:ext cx="8352928" cy="2482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58695"/>
                <a:gridCol w="3552033"/>
                <a:gridCol w="1742200"/>
              </a:tblGrid>
              <a:tr h="694348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Výpočet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/>
                </a:tc>
              </a:tr>
              <a:tr h="59598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Ovoce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</a:tr>
              <a:tr h="59598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Cukr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59598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Kvantitativní odchylka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4525</TotalTime>
  <Words>248</Words>
  <Application>Microsoft Office PowerPoint</Application>
  <PresentationFormat>Předvádění na obrazovce (16:9)</PresentationFormat>
  <Paragraphs>64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SLU</vt:lpstr>
      <vt:lpstr> ODCHYLKY (CELKOVÁ, CENOVÁ, MNOŽSTEVNÍ, KVANTITATIVNÍ, KVALITATIVNÍ) </vt:lpstr>
      <vt:lpstr>Příklad</vt:lpstr>
      <vt:lpstr>Řešení</vt:lpstr>
      <vt:lpstr>Řešení</vt:lpstr>
      <vt:lpstr>Řešení</vt:lpstr>
      <vt:lpstr>Řešení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328</cp:revision>
  <dcterms:created xsi:type="dcterms:W3CDTF">2016-07-06T15:42:34Z</dcterms:created>
  <dcterms:modified xsi:type="dcterms:W3CDTF">2019-09-16T20:53:18Z</dcterms:modified>
</cp:coreProperties>
</file>