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338" r:id="rId4"/>
    <p:sldId id="421" r:id="rId5"/>
    <p:sldId id="422" r:id="rId6"/>
    <p:sldId id="419" r:id="rId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16. 9. 2019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41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81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06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smtClean="0">
                <a:solidFill>
                  <a:schemeClr val="bg1"/>
                </a:solidFill>
              </a:rPr>
              <a:t/>
            </a:r>
            <a:br>
              <a:rPr lang="cs-CZ" sz="2800" b="1" smtClean="0">
                <a:solidFill>
                  <a:schemeClr val="bg1"/>
                </a:solidFill>
              </a:rPr>
            </a:br>
            <a:r>
              <a:rPr lang="cs-CZ" sz="2800" b="1" smtClean="0">
                <a:solidFill>
                  <a:schemeClr val="bg1"/>
                </a:solidFill>
              </a:rPr>
              <a:t>HOSPODÁRNOST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723878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888379"/>
            <a:ext cx="84249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200" dirty="0"/>
              <a:t>Kalkulovaná spotřeba materiálu na výrobu jednoho výrobku (rukavice) byla na základě normy spotřeby a předpokládané pořizovací ceny stanovena ve výši 90 Kč. </a:t>
            </a:r>
            <a:r>
              <a:rPr lang="cs-CZ" sz="2200" dirty="0" smtClean="0"/>
              <a:t>V návaznosti </a:t>
            </a:r>
            <a:r>
              <a:rPr lang="cs-CZ" sz="2200" dirty="0"/>
              <a:t>na vývoj poptávky byl stanoven plán výroby 5 000 rukavic. </a:t>
            </a:r>
            <a:endParaRPr lang="cs-CZ" sz="2200" dirty="0" smtClean="0"/>
          </a:p>
          <a:p>
            <a:pPr algn="just"/>
            <a:endParaRPr lang="cs-CZ" sz="2200" dirty="0"/>
          </a:p>
          <a:p>
            <a:pPr algn="just"/>
            <a:r>
              <a:rPr lang="cs-CZ" sz="2200" dirty="0"/>
              <a:t>Celková rozpočtovaná spotřeba základního materiálu byla stanovena na 450 000 Kč. Ve skutečnosti bylo vyrobeno pouze 4 800 rukavic při celkové spotřebě základního materiálu 420 000 Kč. </a:t>
            </a:r>
          </a:p>
          <a:p>
            <a:pPr algn="just"/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Posuďte </a:t>
            </a:r>
            <a:r>
              <a:rPr lang="cs-CZ" sz="2200" dirty="0"/>
              <a:t>úroveň dosažené hospodárnosti při výrobě rukavic a </a:t>
            </a:r>
            <a:r>
              <a:rPr lang="cs-CZ" sz="2200" dirty="0" smtClean="0"/>
              <a:t>určete, </a:t>
            </a:r>
            <a:r>
              <a:rPr lang="cs-CZ" sz="2200" dirty="0"/>
              <a:t>o jakou formu hospodárnosti se jedná.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664700"/>
              </p:ext>
            </p:extLst>
          </p:nvPr>
        </p:nvGraphicFramePr>
        <p:xfrm>
          <a:off x="323528" y="1635646"/>
          <a:ext cx="8496943" cy="302433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72408"/>
                <a:gridCol w="3312368"/>
                <a:gridCol w="1512167"/>
              </a:tblGrid>
              <a:tr h="558348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Položky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790943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Plánované (rozpočtované,</a:t>
                      </a:r>
                      <a:r>
                        <a:rPr lang="cs-CZ" sz="2200" baseline="0" dirty="0" smtClean="0"/>
                        <a:t> kalkulované)</a:t>
                      </a:r>
                      <a:r>
                        <a:rPr lang="cs-CZ" sz="2200" dirty="0" smtClean="0"/>
                        <a:t>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5834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Skutečné</a:t>
                      </a:r>
                      <a:r>
                        <a:rPr lang="cs-CZ" sz="2200" baseline="0" dirty="0" smtClean="0"/>
                        <a:t>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5834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</a:t>
                      </a:r>
                      <a:r>
                        <a:rPr lang="cs-CZ" sz="1800" dirty="0" smtClean="0"/>
                        <a:t>(úspora/překročení)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558348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ve formě:</a:t>
                      </a:r>
                      <a:endParaRPr lang="cs-CZ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173" y="865350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100" dirty="0" smtClean="0"/>
              <a:t>Společnost vyrábí </a:t>
            </a:r>
            <a:r>
              <a:rPr lang="cs-CZ" sz="2100" dirty="0"/>
              <a:t>dřevěné polotovary. Rozpočtovaná, pevně stanovená výše nákladů na řízení výrobního </a:t>
            </a:r>
            <a:r>
              <a:rPr lang="cs-CZ" sz="2100" dirty="0" smtClean="0"/>
              <a:t>útvaru byla </a:t>
            </a:r>
            <a:r>
              <a:rPr lang="cs-CZ" sz="2100" dirty="0"/>
              <a:t>stanovena na 91 000 Kč. Plán výroby (v návaznosti na plán prodeje) stanovil rozsah činnosti útvaru v celkovém objemu 1 400 ks výrobků.</a:t>
            </a:r>
          </a:p>
          <a:p>
            <a:pPr algn="just"/>
            <a:endParaRPr lang="cs-CZ" sz="2100" dirty="0" smtClean="0"/>
          </a:p>
          <a:p>
            <a:pPr algn="just"/>
            <a:r>
              <a:rPr lang="cs-CZ" sz="2100" dirty="0" smtClean="0"/>
              <a:t>Poptávka </a:t>
            </a:r>
            <a:r>
              <a:rPr lang="cs-CZ" sz="2100" dirty="0"/>
              <a:t>na trhu se však oproti předpokladům plánu zvýšila, a proto bylo nutné zvýšit také skutečnou výrobu polotovarů, a to o 15 %. Vlivem racionalizačních opatření v organizaci práce činily skutečné náklady na řízení útvaru v hodnoceném období pouze 88 550 Kč</a:t>
            </a:r>
            <a:r>
              <a:rPr lang="cs-CZ" sz="2100" dirty="0" smtClean="0"/>
              <a:t>.</a:t>
            </a:r>
          </a:p>
          <a:p>
            <a:pPr algn="just"/>
            <a:endParaRPr lang="cs-CZ" sz="2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100" dirty="0"/>
              <a:t>Zjistěte úroveň </a:t>
            </a:r>
            <a:r>
              <a:rPr lang="cs-CZ" sz="2100" dirty="0" smtClean="0"/>
              <a:t>hospodárnosti </a:t>
            </a:r>
            <a:r>
              <a:rPr lang="cs-CZ" sz="2100" dirty="0"/>
              <a:t>při vynakládání ekonomických zdrojů na řízení </a:t>
            </a:r>
            <a:r>
              <a:rPr lang="cs-CZ" sz="2100" smtClean="0"/>
              <a:t>výrobního útvaru.</a:t>
            </a:r>
            <a:endParaRPr lang="cs-CZ" sz="21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154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i="1" u="sng" dirty="0" smtClean="0"/>
              <a:t>Hospodárnost = plánované náklady – skutečné náklady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79930"/>
              </p:ext>
            </p:extLst>
          </p:nvPr>
        </p:nvGraphicFramePr>
        <p:xfrm>
          <a:off x="179512" y="1635646"/>
          <a:ext cx="8784975" cy="29523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46229"/>
                <a:gridCol w="3481752"/>
                <a:gridCol w="1756994"/>
              </a:tblGrid>
              <a:tr h="545054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Položky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Výpočet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Výsledek</a:t>
                      </a:r>
                      <a:endParaRPr lang="cs-CZ" sz="2200" dirty="0"/>
                    </a:p>
                  </a:txBody>
                  <a:tcPr/>
                </a:tc>
              </a:tr>
              <a:tr h="772111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Plánované (rozpočtované,</a:t>
                      </a:r>
                      <a:r>
                        <a:rPr lang="cs-CZ" sz="2200" baseline="0" dirty="0" smtClean="0"/>
                        <a:t> kalkulované)</a:t>
                      </a:r>
                      <a:r>
                        <a:rPr lang="cs-CZ" sz="2200" dirty="0" smtClean="0"/>
                        <a:t>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54505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Skutečné</a:t>
                      </a:r>
                      <a:r>
                        <a:rPr lang="cs-CZ" sz="2200" baseline="0" dirty="0" smtClean="0"/>
                        <a:t> náklady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</a:tr>
              <a:tr h="54505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</a:t>
                      </a:r>
                      <a:endParaRPr lang="cs-CZ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  <a:tr h="545054">
                <a:tc>
                  <a:txBody>
                    <a:bodyPr/>
                    <a:lstStyle/>
                    <a:p>
                      <a:r>
                        <a:rPr lang="cs-CZ" sz="2200" dirty="0" smtClean="0"/>
                        <a:t>Hospodárnost ve formě:</a:t>
                      </a:r>
                      <a:endParaRPr lang="cs-CZ" sz="2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70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176</Words>
  <Application>Microsoft Office PowerPoint</Application>
  <PresentationFormat>Předvádění na obrazovce (16:9)</PresentationFormat>
  <Paragraphs>41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SLU</vt:lpstr>
      <vt:lpstr> HOSPODÁRNOST </vt:lpstr>
      <vt:lpstr>Příklad</vt:lpstr>
      <vt:lpstr>Řešení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330</cp:revision>
  <dcterms:created xsi:type="dcterms:W3CDTF">2016-07-06T15:42:34Z</dcterms:created>
  <dcterms:modified xsi:type="dcterms:W3CDTF">2019-09-16T20:54:43Z</dcterms:modified>
</cp:coreProperties>
</file>