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421" r:id="rId3"/>
    <p:sldId id="423" r:id="rId4"/>
    <p:sldId id="424" r:id="rId5"/>
    <p:sldId id="422" r:id="rId6"/>
    <p:sldId id="425" r:id="rId7"/>
    <p:sldId id="257" r:id="rId8"/>
    <p:sldId id="426" r:id="rId9"/>
    <p:sldId id="427" r:id="rId10"/>
    <p:sldId id="436" r:id="rId11"/>
    <p:sldId id="431" r:id="rId12"/>
    <p:sldId id="432" r:id="rId13"/>
    <p:sldId id="433" r:id="rId14"/>
    <p:sldId id="434" r:id="rId15"/>
    <p:sldId id="435" r:id="rId16"/>
    <p:sldId id="438" r:id="rId17"/>
    <p:sldId id="419" r:id="rId1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21" autoAdjust="0"/>
  </p:normalViewPr>
  <p:slideViewPr>
    <p:cSldViewPr>
      <p:cViewPr varScale="1">
        <p:scale>
          <a:sx n="93" d="100"/>
          <a:sy n="93" d="100"/>
        </p:scale>
        <p:origin x="544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16. 9. 2019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138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5789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1715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0296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88869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8326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3713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169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88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727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6946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0368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06201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0323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800" b="1" dirty="0" smtClean="0">
                <a:solidFill>
                  <a:schemeClr val="bg1"/>
                </a:solidFill>
              </a:rPr>
              <a:t/>
            </a:r>
            <a:br>
              <a:rPr lang="cs-CZ" sz="2800" b="1" dirty="0" smtClean="0">
                <a:solidFill>
                  <a:schemeClr val="bg1"/>
                </a:solidFill>
              </a:rPr>
            </a:br>
            <a:r>
              <a:rPr lang="cs-CZ" sz="2800" b="1" dirty="0" smtClean="0">
                <a:solidFill>
                  <a:schemeClr val="bg1"/>
                </a:solidFill>
              </a:rPr>
              <a:t>HOSPODÁRNOST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039127" y="3651870"/>
            <a:ext cx="2880320" cy="86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Ing. Markéta </a:t>
            </a:r>
            <a:r>
              <a:rPr lang="cs-CZ" dirty="0" err="1" smtClean="0"/>
              <a:t>Šeligová</a:t>
            </a:r>
            <a:r>
              <a:rPr lang="cs-CZ" dirty="0" smtClean="0"/>
              <a:t>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173" y="865350"/>
            <a:ext cx="842493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i="1" dirty="0" smtClean="0"/>
              <a:t>Pro kontrolu pouze u fixních nákladů (v našem případě nájemné a související náklady):</a:t>
            </a:r>
          </a:p>
          <a:p>
            <a:pPr algn="just"/>
            <a:endParaRPr lang="cs-CZ" sz="2400" dirty="0"/>
          </a:p>
          <a:p>
            <a:pPr algn="ctr"/>
            <a:r>
              <a:rPr lang="cs-CZ" sz="2400" i="1" dirty="0"/>
              <a:t>h</a:t>
            </a:r>
            <a:r>
              <a:rPr lang="cs-CZ" sz="2400" i="1" dirty="0" smtClean="0"/>
              <a:t>ospodárnost ad 1) + hospodárnost ad 2) = celková hospodárnost</a:t>
            </a:r>
            <a:endParaRPr lang="cs-CZ" sz="24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90471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173" y="865350"/>
            <a:ext cx="842493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100" dirty="0" smtClean="0"/>
              <a:t>Společnost vyrábí </a:t>
            </a:r>
            <a:r>
              <a:rPr lang="cs-CZ" sz="2100" dirty="0"/>
              <a:t>dřevěné polotovary. Rozpočtovaná, pevně stanovená výše nákladů na řízení výrobního </a:t>
            </a:r>
            <a:r>
              <a:rPr lang="cs-CZ" sz="2100" dirty="0" smtClean="0"/>
              <a:t>útvaru byla </a:t>
            </a:r>
            <a:r>
              <a:rPr lang="cs-CZ" sz="2100" dirty="0"/>
              <a:t>stanovena na 91 000 Kč. Plán výroby (v návaznosti na plán prodeje) stanovil rozsah činnosti útvaru v celkovém objemu 1 400 ks výrobků.</a:t>
            </a:r>
          </a:p>
          <a:p>
            <a:pPr algn="just"/>
            <a:endParaRPr lang="cs-CZ" sz="2100" dirty="0" smtClean="0"/>
          </a:p>
          <a:p>
            <a:pPr algn="just"/>
            <a:r>
              <a:rPr lang="cs-CZ" sz="2100" dirty="0" smtClean="0"/>
              <a:t>Poptávka </a:t>
            </a:r>
            <a:r>
              <a:rPr lang="cs-CZ" sz="2100" dirty="0"/>
              <a:t>na trhu se však oproti předpokladům plánu zvýšila, a proto bylo nutné zvýšit také skutečnou výrobu polotovarů, a to o 15 %. Vlivem racionalizačních opatření v organizaci práce činily skutečné náklady na řízení útvaru v hodnoceném období pouze 88 550 Kč</a:t>
            </a:r>
            <a:r>
              <a:rPr lang="cs-CZ" sz="2100" dirty="0" smtClean="0"/>
              <a:t>.</a:t>
            </a:r>
          </a:p>
          <a:p>
            <a:pPr algn="just"/>
            <a:endParaRPr lang="cs-CZ" sz="21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100" dirty="0"/>
              <a:t>Zjistěte úroveň hospodárnost při vynakládání ekonomických zdrojů na řízení výrobního </a:t>
            </a:r>
            <a:r>
              <a:rPr lang="cs-CZ" sz="2100" smtClean="0"/>
              <a:t>útvaru a posuďte</a:t>
            </a:r>
            <a:r>
              <a:rPr lang="cs-CZ" sz="2100" dirty="0"/>
              <a:t>, o jakou formu hospodárnosti se jedná.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16265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i="1" u="sng" dirty="0" smtClean="0"/>
              <a:t>Hospodárnost = plánované náklady – skutečné náklady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40883"/>
              </p:ext>
            </p:extLst>
          </p:nvPr>
        </p:nvGraphicFramePr>
        <p:xfrm>
          <a:off x="323528" y="1635646"/>
          <a:ext cx="8568951" cy="302433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59027"/>
                <a:gridCol w="3453741"/>
                <a:gridCol w="1656183"/>
              </a:tblGrid>
              <a:tr h="558348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Položky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Výpočet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Výsledek</a:t>
                      </a:r>
                      <a:endParaRPr lang="cs-CZ" sz="2200" dirty="0"/>
                    </a:p>
                  </a:txBody>
                  <a:tcPr/>
                </a:tc>
              </a:tr>
              <a:tr h="790943"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Plánované (rozpočtované,</a:t>
                      </a:r>
                      <a:r>
                        <a:rPr lang="cs-CZ" sz="2200" baseline="0" dirty="0" smtClean="0"/>
                        <a:t> kalkulované)</a:t>
                      </a:r>
                      <a:r>
                        <a:rPr lang="cs-CZ" sz="2200" dirty="0" smtClean="0"/>
                        <a:t> náklady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200"/>
                    </a:p>
                  </a:txBody>
                  <a:tcPr/>
                </a:tc>
              </a:tr>
              <a:tr h="558348"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Skutečné</a:t>
                      </a:r>
                      <a:r>
                        <a:rPr lang="cs-CZ" sz="2200" baseline="0" dirty="0" smtClean="0"/>
                        <a:t> náklady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200"/>
                    </a:p>
                  </a:txBody>
                  <a:tcPr/>
                </a:tc>
              </a:tr>
              <a:tr h="558348"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Hospodárnost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200" dirty="0"/>
                    </a:p>
                  </a:txBody>
                  <a:tcPr/>
                </a:tc>
              </a:tr>
              <a:tr h="558348"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Hospodárnost ve formě:</a:t>
                      </a:r>
                      <a:endParaRPr lang="cs-CZ" sz="2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cs-CZ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363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173" y="865350"/>
            <a:ext cx="842493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/>
              <a:t>Hospodárnost (rozdíl v plánovaných a skutečných nákladech) </a:t>
            </a:r>
            <a:r>
              <a:rPr lang="cs-CZ" sz="2400" b="1" i="1" dirty="0"/>
              <a:t>je </a:t>
            </a:r>
            <a:r>
              <a:rPr lang="cs-CZ" sz="2400" b="1" i="1" dirty="0" smtClean="0"/>
              <a:t>způsobena </a:t>
            </a:r>
            <a:r>
              <a:rPr lang="cs-CZ" sz="2400" b="1" i="1" dirty="0"/>
              <a:t>dvěma vlivy</a:t>
            </a:r>
            <a:r>
              <a:rPr lang="cs-CZ" sz="2400" b="1" i="1" dirty="0" smtClean="0"/>
              <a:t>:</a:t>
            </a:r>
          </a:p>
          <a:p>
            <a:endParaRPr lang="cs-CZ" sz="2400" dirty="0"/>
          </a:p>
          <a:p>
            <a:pPr marL="457200" lvl="0" indent="-457200">
              <a:buFont typeface="+mj-lt"/>
              <a:buAutoNum type="arabicPeriod"/>
            </a:pPr>
            <a:r>
              <a:rPr lang="cs-CZ" sz="2400" dirty="0"/>
              <a:t>absolutní úsporou nákladů (vyšší úsporností </a:t>
            </a:r>
            <a:r>
              <a:rPr lang="cs-CZ" sz="2400" dirty="0" smtClean="0"/>
              <a:t>),</a:t>
            </a:r>
          </a:p>
          <a:p>
            <a:pPr marL="457200" lvl="0" indent="-457200">
              <a:buFont typeface="+mj-lt"/>
              <a:buAutoNum type="arabicPeriod"/>
            </a:pPr>
            <a:endParaRPr lang="cs-CZ" sz="2400" dirty="0"/>
          </a:p>
          <a:p>
            <a:pPr marL="457200" lvl="0" indent="-457200">
              <a:buFont typeface="+mj-lt"/>
              <a:buAutoNum type="arabicPeriod"/>
            </a:pPr>
            <a:r>
              <a:rPr lang="cs-CZ" sz="2400" dirty="0" smtClean="0"/>
              <a:t>zvýšeným </a:t>
            </a:r>
            <a:r>
              <a:rPr lang="cs-CZ" sz="2400" dirty="0"/>
              <a:t>počtem výrobků (vyšší výtěžností</a:t>
            </a:r>
            <a:r>
              <a:rPr lang="cs-CZ" sz="2400" dirty="0" smtClean="0"/>
              <a:t>).</a:t>
            </a:r>
            <a:endParaRPr lang="cs-CZ" sz="2400" dirty="0"/>
          </a:p>
          <a:p>
            <a:pPr marL="457200" lvl="0" indent="-457200">
              <a:buFont typeface="+mj-lt"/>
              <a:buAutoNum type="arabicPeriod"/>
            </a:pPr>
            <a:endParaRPr lang="cs-CZ" sz="2400" dirty="0"/>
          </a:p>
          <a:p>
            <a:pPr algn="just"/>
            <a:endParaRPr lang="pl-PL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21264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89102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 - </a:t>
            </a:r>
            <a:r>
              <a:rPr lang="pl-PL" b="1" i="1" dirty="0"/>
              <a:t>Ad 1) absolutní úspora </a:t>
            </a:r>
            <a:r>
              <a:rPr lang="pl-PL" b="1" i="1" dirty="0" smtClean="0"/>
              <a:t>nákladů</a:t>
            </a:r>
            <a:r>
              <a:rPr lang="pl-PL" sz="3600" b="1" i="1" dirty="0"/>
              <a:t/>
            </a:r>
            <a:br>
              <a:rPr lang="pl-PL" sz="3600" b="1" i="1" dirty="0"/>
            </a:b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84472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i="1" u="sng" dirty="0" smtClean="0"/>
              <a:t>Hospodárnost = plánované náklady – skutečné náklady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627978"/>
              </p:ext>
            </p:extLst>
          </p:nvPr>
        </p:nvGraphicFramePr>
        <p:xfrm>
          <a:off x="251520" y="1419621"/>
          <a:ext cx="8640960" cy="333805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70535"/>
                <a:gridCol w="2914241"/>
                <a:gridCol w="1656184"/>
              </a:tblGrid>
              <a:tr h="453514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Položky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Výpočet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Výsledek</a:t>
                      </a:r>
                      <a:endParaRPr lang="cs-CZ" sz="2200" dirty="0"/>
                    </a:p>
                  </a:txBody>
                  <a:tcPr/>
                </a:tc>
              </a:tr>
              <a:tr h="744045">
                <a:tc>
                  <a:txBody>
                    <a:bodyPr/>
                    <a:lstStyle/>
                    <a:p>
                      <a:pPr algn="just"/>
                      <a:r>
                        <a:rPr lang="cs-CZ" sz="22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Plánovaná celková výše nájemného</a:t>
                      </a:r>
                      <a:endParaRPr lang="cs-CZ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200"/>
                    </a:p>
                  </a:txBody>
                  <a:tcPr/>
                </a:tc>
              </a:tr>
              <a:tr h="453514">
                <a:tc>
                  <a:txBody>
                    <a:bodyPr/>
                    <a:lstStyle/>
                    <a:p>
                      <a:pPr algn="just"/>
                      <a:r>
                        <a:rPr lang="cs-CZ" sz="22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Skutečná celková výše nájemného</a:t>
                      </a:r>
                      <a:endParaRPr lang="cs-CZ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200"/>
                    </a:p>
                  </a:txBody>
                  <a:tcPr/>
                </a:tc>
              </a:tr>
              <a:tr h="754267"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Hospodárnost celkových nákladů (úspora/překročení)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200" dirty="0"/>
                    </a:p>
                  </a:txBody>
                  <a:tcPr/>
                </a:tc>
              </a:tr>
              <a:tr h="453514"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Hospodárnost</a:t>
                      </a:r>
                      <a:r>
                        <a:rPr lang="cs-CZ" sz="2200" baseline="0" dirty="0" smtClean="0"/>
                        <a:t> na 1 ks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200" dirty="0"/>
                    </a:p>
                  </a:txBody>
                  <a:tcPr/>
                </a:tc>
              </a:tr>
              <a:tr h="453514"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Hospodárnost ve formě:</a:t>
                      </a:r>
                      <a:endParaRPr lang="cs-CZ" sz="2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cs-CZ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33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89102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 - </a:t>
            </a:r>
            <a:r>
              <a:rPr lang="pl-PL" b="1" i="1" dirty="0"/>
              <a:t>Ad </a:t>
            </a:r>
            <a:r>
              <a:rPr lang="pl-PL" b="1" i="1" dirty="0" smtClean="0"/>
              <a:t>2) </a:t>
            </a:r>
            <a:r>
              <a:rPr lang="pl-PL" b="1" i="1" dirty="0"/>
              <a:t>zvýšení počtu výrobků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84472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i="1" u="sng" dirty="0" smtClean="0"/>
              <a:t>Hospodárnost = plánované náklady – skutečné náklady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417580"/>
              </p:ext>
            </p:extLst>
          </p:nvPr>
        </p:nvGraphicFramePr>
        <p:xfrm>
          <a:off x="179512" y="1356906"/>
          <a:ext cx="8640960" cy="330307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70535"/>
                <a:gridCol w="2842233"/>
                <a:gridCol w="1728192"/>
              </a:tblGrid>
              <a:tr h="560108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Položky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Výpočet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Výsledek</a:t>
                      </a:r>
                      <a:endParaRPr lang="cs-CZ" sz="2200" dirty="0"/>
                    </a:p>
                  </a:txBody>
                  <a:tcPr/>
                </a:tc>
              </a:tr>
              <a:tr h="648858">
                <a:tc>
                  <a:txBody>
                    <a:bodyPr/>
                    <a:lstStyle/>
                    <a:p>
                      <a:pPr algn="just"/>
                      <a:r>
                        <a:rPr lang="pl-PL" sz="22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Přepočet dle plánu na 1 ks</a:t>
                      </a:r>
                      <a:endParaRPr lang="cs-CZ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200"/>
                    </a:p>
                  </a:txBody>
                  <a:tcPr/>
                </a:tc>
              </a:tr>
              <a:tr h="973895">
                <a:tc>
                  <a:txBody>
                    <a:bodyPr/>
                    <a:lstStyle/>
                    <a:p>
                      <a:pPr algn="just"/>
                      <a:r>
                        <a:rPr lang="cs-CZ" sz="22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Přepočet dle plánovaných FN a skutečného objemu výrobků</a:t>
                      </a:r>
                      <a:endParaRPr lang="cs-CZ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200"/>
                    </a:p>
                  </a:txBody>
                  <a:tcPr/>
                </a:tc>
              </a:tr>
              <a:tr h="560108"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Hospodárnost</a:t>
                      </a:r>
                      <a:r>
                        <a:rPr lang="cs-CZ" sz="2200" baseline="0" dirty="0" smtClean="0"/>
                        <a:t> na 1 ks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200" dirty="0"/>
                    </a:p>
                  </a:txBody>
                  <a:tcPr/>
                </a:tc>
              </a:tr>
              <a:tr h="560108"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Hospodárnost ve formě:</a:t>
                      </a:r>
                      <a:endParaRPr lang="cs-CZ" sz="2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cs-CZ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67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173" y="865350"/>
            <a:ext cx="842493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800" b="1" i="1" dirty="0" smtClean="0"/>
          </a:p>
          <a:p>
            <a:pPr algn="just"/>
            <a:r>
              <a:rPr lang="cs-CZ" sz="2800" b="1" i="1" dirty="0" smtClean="0"/>
              <a:t>Pro kontrolu u fixních nákladů (v našem případě náklady na řízení výrobního útvaru):</a:t>
            </a:r>
          </a:p>
          <a:p>
            <a:pPr algn="just"/>
            <a:endParaRPr lang="cs-CZ" sz="2400" dirty="0"/>
          </a:p>
          <a:p>
            <a:pPr algn="ctr"/>
            <a:r>
              <a:rPr lang="cs-CZ" sz="2400" i="1" dirty="0"/>
              <a:t>h</a:t>
            </a:r>
            <a:r>
              <a:rPr lang="cs-CZ" sz="2400" i="1" dirty="0" smtClean="0"/>
              <a:t>ospodárnost ad 1) + hospodárnost ad 2) = celková hospodárnost</a:t>
            </a:r>
            <a:endParaRPr lang="cs-CZ" sz="24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38287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 smtClean="0">
                <a:solidFill>
                  <a:srgbClr val="00544D"/>
                </a:solidFill>
              </a:rPr>
              <a:t>Děkuji za pozornost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888379"/>
            <a:ext cx="84249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200" dirty="0" smtClean="0"/>
          </a:p>
          <a:p>
            <a:pPr algn="just"/>
            <a:r>
              <a:rPr lang="cs-CZ" sz="2200" dirty="0" smtClean="0"/>
              <a:t>Základním </a:t>
            </a:r>
            <a:r>
              <a:rPr lang="cs-CZ" sz="2200" dirty="0"/>
              <a:t>materiálem při výrobě diagnostických přístrojů je ušlechtilá ocel. Předem stanovená výše nákladů na jeden kus je 152 Kč (na základě normy spotřeby základního materiálu a předem stanovené pořizovací </a:t>
            </a:r>
            <a:r>
              <a:rPr lang="cs-CZ" sz="2200" dirty="0" smtClean="0"/>
              <a:t>ceny). </a:t>
            </a:r>
            <a:endParaRPr lang="cs-CZ" sz="2200" dirty="0"/>
          </a:p>
          <a:p>
            <a:pPr algn="just"/>
            <a:endParaRPr lang="cs-CZ" sz="2200" dirty="0" smtClean="0"/>
          </a:p>
          <a:p>
            <a:pPr algn="just"/>
            <a:r>
              <a:rPr lang="cs-CZ" sz="2200" dirty="0" smtClean="0"/>
              <a:t>Další </a:t>
            </a:r>
            <a:r>
              <a:rPr lang="cs-CZ" sz="2200" dirty="0"/>
              <a:t>významnou položkou nákladů je nájemné za pronájem prostor, včetně souvisejících nákladů zahrnujících úklid, běžné opravy a údržbu, teplo, vodu a elektrickou energii. </a:t>
            </a:r>
          </a:p>
          <a:p>
            <a:pPr algn="just"/>
            <a:endParaRPr lang="pl-PL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9493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888379"/>
            <a:ext cx="84249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200" dirty="0" smtClean="0"/>
              <a:t>Plán </a:t>
            </a:r>
            <a:r>
              <a:rPr lang="cs-CZ" sz="2200" dirty="0"/>
              <a:t>na měsíc květen předpokládá výrobu 24 000 ks přístrojů a náklady na pronajaté prostory ve výši 1 140 000 Kč. </a:t>
            </a:r>
            <a:endParaRPr lang="cs-CZ" sz="2200" dirty="0" smtClean="0"/>
          </a:p>
          <a:p>
            <a:pPr algn="just"/>
            <a:endParaRPr lang="cs-CZ" sz="2200" dirty="0"/>
          </a:p>
          <a:p>
            <a:pPr algn="just"/>
            <a:r>
              <a:rPr lang="cs-CZ" sz="2200" dirty="0" smtClean="0"/>
              <a:t>Ve </a:t>
            </a:r>
            <a:r>
              <a:rPr lang="cs-CZ" sz="2200" dirty="0"/>
              <a:t>skutečnosti se v květnu vyrobilo 25 000 ks přístrojů, skutečně se spotřebovalo ušlechtilé oceli za 3 725 000 Kč. Nájemné a související náklady činily 1 125 000 Kč</a:t>
            </a:r>
            <a:r>
              <a:rPr lang="cs-CZ" sz="2200" dirty="0" smtClean="0"/>
              <a:t>.</a:t>
            </a:r>
          </a:p>
          <a:p>
            <a:pPr algn="just"/>
            <a:endParaRPr lang="cs-CZ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Posuďte výši hospodárnosti u obou nákladových položek a určete, o jakou formu hospodárnosti se jedná.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88251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131590"/>
            <a:ext cx="84249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200" b="1" i="1" dirty="0" smtClean="0"/>
              <a:t>Dvě nákladové položky:</a:t>
            </a:r>
          </a:p>
          <a:p>
            <a:pPr algn="just"/>
            <a:endParaRPr lang="cs-CZ" sz="2200" b="1" u="sng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 smtClean="0"/>
              <a:t>1) ………………………………………….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 smtClean="0"/>
              <a:t>2) …………………………………….........</a:t>
            </a:r>
            <a:endParaRPr lang="pl-PL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65596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89102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 - </a:t>
            </a:r>
            <a:r>
              <a:rPr lang="pl-PL" b="1" i="1" dirty="0"/>
              <a:t>Ad 1) základní materiál</a:t>
            </a:r>
            <a:r>
              <a:rPr lang="pl-PL" sz="3600" b="1" i="1" dirty="0"/>
              <a:t/>
            </a:r>
            <a:br>
              <a:rPr lang="pl-PL" sz="3600" b="1" i="1" dirty="0"/>
            </a:b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84472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i="1" u="sng" dirty="0" smtClean="0"/>
              <a:t>Hospodárnost = plánované náklady – skutečné náklady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148235"/>
              </p:ext>
            </p:extLst>
          </p:nvPr>
        </p:nvGraphicFramePr>
        <p:xfrm>
          <a:off x="179512" y="1333427"/>
          <a:ext cx="8712968" cy="332655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89718"/>
                <a:gridCol w="3023050"/>
                <a:gridCol w="1800200"/>
              </a:tblGrid>
              <a:tr h="403183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Položky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Výpočet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Výsledek</a:t>
                      </a:r>
                      <a:endParaRPr lang="cs-CZ" sz="2000" dirty="0"/>
                    </a:p>
                  </a:txBody>
                  <a:tcPr/>
                </a:tc>
              </a:tr>
              <a:tr h="1302610">
                <a:tc>
                  <a:txBody>
                    <a:bodyPr/>
                    <a:lstStyle/>
                    <a:p>
                      <a:pPr algn="just"/>
                      <a:r>
                        <a:rPr lang="cs-CZ" sz="20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Předem stanovená spotřeba základního materiálu, která by měla být na skutečný objem výroby vynaložena</a:t>
                      </a:r>
                      <a:endParaRPr lang="cs-CZ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/>
                </a:tc>
              </a:tr>
              <a:tr h="403183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Skutečná</a:t>
                      </a:r>
                      <a:r>
                        <a:rPr lang="cs-CZ" sz="2000" baseline="0" dirty="0" smtClean="0"/>
                        <a:t> spotřeba materiálu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/>
                </a:tc>
              </a:tr>
              <a:tr h="403183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Hospodárnost </a:t>
                      </a:r>
                      <a:r>
                        <a:rPr lang="cs-CZ" sz="1800" dirty="0" smtClean="0"/>
                        <a:t>(úspora/překročení)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</a:tr>
              <a:tr h="403183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Hospodárnost</a:t>
                      </a:r>
                      <a:r>
                        <a:rPr lang="cs-CZ" sz="2000" baseline="0" dirty="0" smtClean="0"/>
                        <a:t> na 1 ks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</a:tr>
              <a:tr h="403183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Hospodárnost ve formě:</a:t>
                      </a:r>
                      <a:endParaRPr lang="cs-CZ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24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89102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 - </a:t>
            </a:r>
            <a:r>
              <a:rPr lang="pl-PL" b="1" i="1" dirty="0"/>
              <a:t>Ad </a:t>
            </a:r>
            <a:r>
              <a:rPr lang="pl-PL" b="1" i="1" dirty="0" smtClean="0"/>
              <a:t>2) nájemné a související náklady</a:t>
            </a:r>
            <a:r>
              <a:rPr lang="pl-PL" sz="3600" b="1" i="1" dirty="0"/>
              <a:t/>
            </a:r>
            <a:br>
              <a:rPr lang="pl-PL" sz="3600" b="1" i="1" dirty="0"/>
            </a:b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84472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i="1" u="sng" dirty="0" smtClean="0"/>
              <a:t>Hospodárnost = plánované náklady – skutečné náklady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906515"/>
              </p:ext>
            </p:extLst>
          </p:nvPr>
        </p:nvGraphicFramePr>
        <p:xfrm>
          <a:off x="179512" y="1269451"/>
          <a:ext cx="8784976" cy="331852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210980"/>
                <a:gridCol w="3049331"/>
                <a:gridCol w="1524665"/>
              </a:tblGrid>
              <a:tr h="540578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Položky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Výpočet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Výsledek</a:t>
                      </a:r>
                      <a:endParaRPr lang="cs-CZ" sz="2000" dirty="0"/>
                    </a:p>
                  </a:txBody>
                  <a:tcPr/>
                </a:tc>
              </a:tr>
              <a:tr h="939936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Předpokládaná průměrná výše nájemného na 1 ks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/>
                </a:tc>
              </a:tr>
              <a:tr h="756853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Průměrná skutečná výše nájemného na 1 ks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</a:tr>
              <a:tr h="540578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Hospodárnost</a:t>
                      </a:r>
                      <a:r>
                        <a:rPr lang="cs-CZ" sz="2000" baseline="0" dirty="0" smtClean="0"/>
                        <a:t> na 1 ks </a:t>
                      </a:r>
                      <a:r>
                        <a:rPr lang="cs-CZ" sz="1600" baseline="0" dirty="0" smtClean="0"/>
                        <a:t>(úspora/překročení)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</a:tr>
              <a:tr h="540578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Hospodárnost ve formě:</a:t>
                      </a:r>
                      <a:endParaRPr lang="cs-CZ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384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/>
              <a:t>Řešení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67544" y="1203598"/>
            <a:ext cx="806489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b="1" i="1" dirty="0" smtClean="0"/>
              <a:t>Na hospodárnost v nájemném a souvisejících nákladech má vliv:</a:t>
            </a:r>
          </a:p>
          <a:p>
            <a:pPr algn="just"/>
            <a:endParaRPr lang="pl-PL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pl-PL" sz="2200" dirty="0" smtClean="0"/>
              <a:t>absolutní snížení celkových nákladů,</a:t>
            </a:r>
          </a:p>
          <a:p>
            <a:pPr marL="457200" indent="-457200" algn="just">
              <a:buFont typeface="+mj-lt"/>
              <a:buAutoNum type="arabicPeriod"/>
            </a:pPr>
            <a:endParaRPr lang="pl-PL" sz="2200" dirty="0"/>
          </a:p>
          <a:p>
            <a:pPr marL="457200" indent="-457200" algn="just">
              <a:buFont typeface="+mj-lt"/>
              <a:buAutoNum type="arabicPeriod"/>
            </a:pPr>
            <a:r>
              <a:rPr lang="pl-PL" sz="2200" dirty="0" smtClean="0"/>
              <a:t>absolutní zvýšení objemu výkonů.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89102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 - </a:t>
            </a:r>
            <a:r>
              <a:rPr lang="pl-PL" b="1" i="1" dirty="0"/>
              <a:t>Ad 1) </a:t>
            </a:r>
            <a:r>
              <a:rPr lang="pl-PL" sz="2200" b="1" i="1" dirty="0" smtClean="0"/>
              <a:t>vliv absolutního snížení celkových nákladů</a:t>
            </a:r>
            <a:r>
              <a:rPr lang="pl-PL" sz="3600" b="1" i="1" dirty="0"/>
              <a:t/>
            </a:r>
            <a:br>
              <a:rPr lang="pl-PL" sz="3600" b="1" i="1" dirty="0"/>
            </a:b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84472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i="1" u="sng" dirty="0" smtClean="0"/>
              <a:t>Hospodárnost = plánované náklady – skutečné náklady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982571"/>
              </p:ext>
            </p:extLst>
          </p:nvPr>
        </p:nvGraphicFramePr>
        <p:xfrm>
          <a:off x="179512" y="1582867"/>
          <a:ext cx="8712968" cy="300510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04456"/>
                <a:gridCol w="2664296"/>
                <a:gridCol w="1944216"/>
              </a:tblGrid>
              <a:tr h="440527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Položky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Výpočet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Výsledek</a:t>
                      </a:r>
                      <a:endParaRPr lang="cs-CZ" sz="2000" dirty="0"/>
                    </a:p>
                  </a:txBody>
                  <a:tcPr/>
                </a:tc>
              </a:tr>
              <a:tr h="510329">
                <a:tc>
                  <a:txBody>
                    <a:bodyPr/>
                    <a:lstStyle/>
                    <a:p>
                      <a:pPr algn="just"/>
                      <a:r>
                        <a:rPr lang="cs-CZ" sz="20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Plánovaná celková výše nájemného</a:t>
                      </a:r>
                      <a:endParaRPr lang="cs-CZ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/>
                </a:tc>
              </a:tr>
              <a:tr h="440527">
                <a:tc>
                  <a:txBody>
                    <a:bodyPr/>
                    <a:lstStyle/>
                    <a:p>
                      <a:pPr algn="just"/>
                      <a:r>
                        <a:rPr lang="cs-CZ" sz="20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Skutečná celková výše nájemného</a:t>
                      </a:r>
                      <a:endParaRPr lang="cs-CZ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/>
                </a:tc>
              </a:tr>
              <a:tr h="732669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Hospodárnost celkových nákladů </a:t>
                      </a:r>
                      <a:r>
                        <a:rPr lang="cs-CZ" sz="1800" dirty="0" smtClean="0"/>
                        <a:t>(úspora/překročení)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</a:tr>
              <a:tr h="440527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Hospodárnost</a:t>
                      </a:r>
                      <a:r>
                        <a:rPr lang="cs-CZ" sz="2000" baseline="0" dirty="0" smtClean="0"/>
                        <a:t> na 1 ks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</a:tr>
              <a:tr h="440527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Hospodárnost ve formě:</a:t>
                      </a:r>
                      <a:endParaRPr lang="cs-CZ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825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89102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 - </a:t>
            </a:r>
            <a:r>
              <a:rPr lang="pl-PL" b="1" i="1" dirty="0"/>
              <a:t>Ad </a:t>
            </a:r>
            <a:r>
              <a:rPr lang="pl-PL" b="1" i="1" dirty="0" smtClean="0"/>
              <a:t>2) </a:t>
            </a:r>
            <a:r>
              <a:rPr lang="pl-PL" sz="2200" b="1" i="1" dirty="0" smtClean="0"/>
              <a:t>vliv zvýšení objemu výkonů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84472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i="1" u="sng" dirty="0" smtClean="0"/>
              <a:t>Hospodárnost = plánované náklady – skutečné náklady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013893"/>
              </p:ext>
            </p:extLst>
          </p:nvPr>
        </p:nvGraphicFramePr>
        <p:xfrm>
          <a:off x="179512" y="1582867"/>
          <a:ext cx="8784976" cy="307711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38377"/>
                <a:gridCol w="2686315"/>
                <a:gridCol w="1960284"/>
              </a:tblGrid>
              <a:tr h="521791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Položky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Výpočet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Výsledek</a:t>
                      </a:r>
                      <a:endParaRPr lang="cs-CZ" sz="2000" dirty="0"/>
                    </a:p>
                  </a:txBody>
                  <a:tcPr/>
                </a:tc>
              </a:tr>
              <a:tr h="604470">
                <a:tc>
                  <a:txBody>
                    <a:bodyPr/>
                    <a:lstStyle/>
                    <a:p>
                      <a:pPr algn="just"/>
                      <a:r>
                        <a:rPr lang="pl-PL" sz="20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Přepočet dle plánu na 1 ks</a:t>
                      </a:r>
                      <a:endParaRPr lang="cs-CZ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/>
                </a:tc>
              </a:tr>
              <a:tr h="907271">
                <a:tc>
                  <a:txBody>
                    <a:bodyPr/>
                    <a:lstStyle/>
                    <a:p>
                      <a:pPr algn="just"/>
                      <a:r>
                        <a:rPr lang="cs-CZ" sz="20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Přepočet dle plánovaných FN a skutečného objemu výrobků</a:t>
                      </a:r>
                      <a:endParaRPr lang="cs-CZ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</a:tr>
              <a:tr h="521791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Hospodárnost</a:t>
                      </a:r>
                      <a:r>
                        <a:rPr lang="cs-CZ" sz="2000" baseline="0" dirty="0" smtClean="0"/>
                        <a:t> na 1 ks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</a:tr>
              <a:tr h="521791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Hospodárnost ve formě:</a:t>
                      </a:r>
                      <a:endParaRPr lang="cs-CZ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95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4562</TotalTime>
  <Words>590</Words>
  <Application>Microsoft Office PowerPoint</Application>
  <PresentationFormat>Předvádění na obrazovce (16:9)</PresentationFormat>
  <Paragraphs>144</Paragraphs>
  <Slides>17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SLU</vt:lpstr>
      <vt:lpstr> HOSPODÁRNOST</vt:lpstr>
      <vt:lpstr>Příklad</vt:lpstr>
      <vt:lpstr>Příklad</vt:lpstr>
      <vt:lpstr>Řešení</vt:lpstr>
      <vt:lpstr>Řešení - Ad 1) základní materiál </vt:lpstr>
      <vt:lpstr>Řešení - Ad 2) nájemné a související náklady </vt:lpstr>
      <vt:lpstr>Řešení</vt:lpstr>
      <vt:lpstr>Řešení - Ad 1) vliv absolutního snížení celkových nákladů </vt:lpstr>
      <vt:lpstr>Řešení - Ad 2) vliv zvýšení objemu výkonů</vt:lpstr>
      <vt:lpstr>Řešení</vt:lpstr>
      <vt:lpstr>Příklad</vt:lpstr>
      <vt:lpstr>Řešení</vt:lpstr>
      <vt:lpstr>Řešení</vt:lpstr>
      <vt:lpstr>Řešení - Ad 1) absolutní úspora nákladů </vt:lpstr>
      <vt:lpstr>Řešení - Ad 2) zvýšení počtu výrobků</vt:lpstr>
      <vt:lpstr>Řešení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Vymetal</cp:lastModifiedBy>
  <cp:revision>344</cp:revision>
  <dcterms:created xsi:type="dcterms:W3CDTF">2016-07-06T15:42:34Z</dcterms:created>
  <dcterms:modified xsi:type="dcterms:W3CDTF">2019-09-16T20:55:10Z</dcterms:modified>
</cp:coreProperties>
</file>