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420" r:id="rId4"/>
    <p:sldId id="421" r:id="rId5"/>
    <p:sldId id="277" r:id="rId6"/>
    <p:sldId id="41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76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901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EKONOMICKÁ EFEKTIVNOST (ROE, EVA), MANAŽERSKÝ ZISK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56176" y="3795886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2149" y="944233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Letecká společnost dosáhla ve sledovaném období následujících výsledků</a:t>
            </a:r>
            <a:r>
              <a:rPr lang="cs-CZ" sz="2400" dirty="0" smtClean="0"/>
              <a:t>:</a:t>
            </a:r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4679"/>
              </p:ext>
            </p:extLst>
          </p:nvPr>
        </p:nvGraphicFramePr>
        <p:xfrm>
          <a:off x="323528" y="1707654"/>
          <a:ext cx="8424936" cy="288031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681847"/>
                <a:gridCol w="1743089"/>
              </a:tblGrid>
              <a:tr h="4719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19350" algn="l"/>
                        </a:tabLst>
                      </a:pPr>
                      <a:r>
                        <a:rPr lang="cs-CZ" sz="2400" noProof="0" dirty="0">
                          <a:effectLst/>
                        </a:rPr>
                        <a:t>Výnosy z prodeje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19350" algn="l"/>
                        </a:tabLst>
                      </a:pPr>
                      <a:r>
                        <a:rPr lang="cs-CZ" sz="2400" noProof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mil. Kč</a:t>
                      </a:r>
                      <a:endParaRPr lang="cs-CZ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644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19350" algn="l"/>
                        </a:tabLst>
                      </a:pPr>
                      <a:r>
                        <a:rPr lang="cs-CZ" sz="2400" noProof="0" dirty="0">
                          <a:effectLst/>
                        </a:rPr>
                        <a:t>Náklady na leteckou přepravu (spotřeba materiálu, nakoupené služby, odpisy, mzdové náklady)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19350" algn="l"/>
                        </a:tabLst>
                      </a:pPr>
                      <a:r>
                        <a:rPr lang="cs-CZ" sz="2400" noProof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 mil. Kč</a:t>
                      </a:r>
                      <a:endParaRPr lang="cs-CZ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9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19350" algn="l"/>
                        </a:tabLst>
                      </a:pPr>
                      <a:r>
                        <a:rPr lang="cs-CZ" sz="2400" noProof="0" dirty="0">
                          <a:effectLst/>
                        </a:rPr>
                        <a:t>Daň ze zisku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19350" algn="l"/>
                        </a:tabLst>
                      </a:pPr>
                      <a:r>
                        <a:rPr lang="cs-CZ" sz="2400" noProof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mil. Kč</a:t>
                      </a:r>
                      <a:endParaRPr lang="cs-CZ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9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19350" algn="l"/>
                        </a:tabLst>
                      </a:pPr>
                      <a:r>
                        <a:rPr lang="cs-CZ" sz="2400" noProof="0" dirty="0">
                          <a:effectLst/>
                        </a:rPr>
                        <a:t>Čistý zisk</a:t>
                      </a:r>
                      <a:endParaRPr lang="cs-CZ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19350" algn="l"/>
                        </a:tabLst>
                      </a:pPr>
                      <a:r>
                        <a:rPr lang="cs-CZ" sz="2400" noProof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 mil. Kč</a:t>
                      </a:r>
                      <a:endParaRPr lang="cs-CZ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277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/>
              <a:t>Investovaný kapitál činí 1,2 mld. Kč a je tvořen ze dvou třetin úročenými cizími zdroji, převážně dlouhodobými bankovními půjčkami s průměrnou úrokovou sazbou 6,95 %. </a:t>
            </a:r>
            <a:r>
              <a:rPr lang="cs-CZ" sz="2200" dirty="0" smtClean="0"/>
              <a:t>Vlastníci </a:t>
            </a:r>
            <a:r>
              <a:rPr lang="cs-CZ" sz="2200" dirty="0"/>
              <a:t>zvážili podnikatelské riziko spojené s jejich investicí do této společnosti i alternativní možnosti investování jejich kapitálu a na základě těchto úvah požadují zhodnocení vlastního kapitálu společnosti ve výši 11 %. Sazba daně z příjmu činí 24 %. </a:t>
            </a:r>
          </a:p>
          <a:p>
            <a:pPr algn="just"/>
            <a:endParaRPr lang="cs-CZ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Vypočtěte </a:t>
            </a:r>
            <a:r>
              <a:rPr lang="cs-CZ" sz="2200" dirty="0"/>
              <a:t>výši </a:t>
            </a:r>
            <a:r>
              <a:rPr lang="cs-CZ" sz="2200" dirty="0" smtClean="0"/>
              <a:t>rentability vlastního kapitálu a </a:t>
            </a:r>
            <a:r>
              <a:rPr lang="cs-CZ" sz="2200" dirty="0"/>
              <a:t>výsledek interpretujte</a:t>
            </a:r>
            <a:r>
              <a:rPr lang="cs-CZ" sz="22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Vypočtěte výši ekonomické přidané hodnoty a výsledek interpretujte. </a:t>
            </a:r>
          </a:p>
          <a:p>
            <a:pPr algn="just"/>
            <a:endParaRPr lang="cs-CZ" sz="2400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009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4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0316" y="716010"/>
            <a:ext cx="83529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000" b="1" i="1" dirty="0" smtClean="0"/>
          </a:p>
          <a:p>
            <a:pPr algn="ctr"/>
            <a:r>
              <a:rPr lang="cs-CZ" sz="2000" b="1" i="1" dirty="0" smtClean="0"/>
              <a:t>Rentabilita vlastního kapitálu (ROE) = čistý zisk / vlastní kapitál</a:t>
            </a:r>
            <a:endParaRPr lang="pl-PL" sz="2000" dirty="0" smtClean="0"/>
          </a:p>
          <a:p>
            <a:endParaRPr lang="pl-PL" dirty="0" smtClean="0"/>
          </a:p>
          <a:p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88057"/>
              </p:ext>
            </p:extLst>
          </p:nvPr>
        </p:nvGraphicFramePr>
        <p:xfrm>
          <a:off x="323527" y="1635646"/>
          <a:ext cx="8504213" cy="303699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550501"/>
                <a:gridCol w="3953712"/>
              </a:tblGrid>
              <a:tr h="463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</a:rPr>
                        <a:t>Položky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cs-CZ" sz="2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  <a:tr h="46388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>
                          <a:effectLst/>
                        </a:rPr>
                        <a:t>Čistý zisk</a:t>
                      </a:r>
                      <a:endParaRPr lang="cs-CZ" sz="2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  <a:tr h="4638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</a:rPr>
                        <a:t>Vlastní</a:t>
                      </a:r>
                      <a:r>
                        <a:rPr lang="cs-CZ" sz="2200" baseline="0" dirty="0" smtClean="0">
                          <a:effectLst/>
                        </a:rPr>
                        <a:t> kapitál 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  <a:tr h="9277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Náklady cizího kapitálu představují vykázané nákladové úroky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  <a:tr h="5206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</a:rPr>
                        <a:t>Rentabilita</a:t>
                      </a:r>
                      <a:r>
                        <a:rPr lang="cs-CZ" sz="2200" baseline="0" dirty="0" smtClean="0">
                          <a:effectLst/>
                        </a:rPr>
                        <a:t> vlastního kapitálu (ROE)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29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4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80528" y="699543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dirty="0"/>
              <a:t>Ekonomická přidaná hodnota </a:t>
            </a:r>
            <a:r>
              <a:rPr lang="cs-CZ" b="1" i="1" dirty="0" smtClean="0"/>
              <a:t>(EVA) = </a:t>
            </a:r>
            <a:r>
              <a:rPr lang="cs-CZ" b="1" i="1" dirty="0"/>
              <a:t>provozní zisk po zdanění – náklady cizího kapitálu – náklady vlastního </a:t>
            </a:r>
            <a:r>
              <a:rPr lang="cs-CZ" b="1" i="1" dirty="0" smtClean="0"/>
              <a:t>kapitálu</a:t>
            </a:r>
            <a:endParaRPr lang="pl-PL" b="1" i="1" dirty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56909"/>
              </p:ext>
            </p:extLst>
          </p:nvPr>
        </p:nvGraphicFramePr>
        <p:xfrm>
          <a:off x="179512" y="1272065"/>
          <a:ext cx="8712968" cy="38154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824537"/>
                <a:gridCol w="3888431"/>
              </a:tblGrid>
              <a:tr h="2637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Provozní zisk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  <a:tr h="2637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Provozní zisk po zdanění (NOPAT)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  <a:tr h="5275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Náklady cizího kapitálu představují vykázané nákladové úroky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  <a:tr h="105500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Náklady cizího kapitálu představují vykázané nákladové úroky</a:t>
                      </a: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16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r>
                        <a:rPr lang="cs-CZ" sz="1800" dirty="0" smtClean="0">
                          <a:effectLst/>
                        </a:rPr>
                        <a:t>teré </a:t>
                      </a:r>
                      <a:r>
                        <a:rPr lang="cs-CZ" sz="1800" dirty="0">
                          <a:effectLst/>
                        </a:rPr>
                        <a:t>je potřeba upravit o nákladový daňový štít (snížení daně ze zisku v důsledku úroků)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  <a:tr h="10550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Náklady vlastního kapitálu se stanoví jakou součin požadované výnosnosti a výše vlastního kapitálu</a:t>
                      </a:r>
                      <a:endParaRPr lang="cs-CZ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  <a:tr h="2637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EVA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46" marR="672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4875</TotalTime>
  <Words>195</Words>
  <Application>Microsoft Office PowerPoint</Application>
  <PresentationFormat>Předvádění na obrazovce (16:9)</PresentationFormat>
  <Paragraphs>53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 EKONOMICKÁ EFEKTIVNOST (ROE, EVA), MANAŽERSKÝ ZISK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330</cp:revision>
  <dcterms:created xsi:type="dcterms:W3CDTF">2016-07-06T15:42:34Z</dcterms:created>
  <dcterms:modified xsi:type="dcterms:W3CDTF">2019-09-16T20:54:57Z</dcterms:modified>
</cp:coreProperties>
</file>