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21" r:id="rId3"/>
    <p:sldId id="422" r:id="rId4"/>
    <p:sldId id="423" r:id="rId5"/>
    <p:sldId id="424" r:id="rId6"/>
    <p:sldId id="425" r:id="rId7"/>
    <p:sldId id="426" r:id="rId8"/>
    <p:sldId id="419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544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16. 9. 2019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818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678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996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538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866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010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solidFill>
                  <a:schemeClr val="bg1"/>
                </a:solidFill>
              </a:rPr>
              <a:t>EKONOMICKÁ EFEKTIVNOST (ROE, EVA), MANAŽERSKÝ ZISK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89410" y="3795886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08938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/>
              <a:t>Předmětem </a:t>
            </a:r>
            <a:r>
              <a:rPr lang="cs-CZ" sz="2400" dirty="0"/>
              <a:t>činnosti obchodní společnosti ZEKO, a.s., je nákup a prodej stavebních strojů a zařízení. Společnost má v České republice dvě regionální pobočky v Kladně a v Olomouci. </a:t>
            </a:r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Obě </a:t>
            </a:r>
            <a:r>
              <a:rPr lang="cs-CZ" sz="2400" dirty="0"/>
              <a:t>pobočky jsou srovnatelné z hlediska počtu zaměstnanců i velikosti trhu; v roce </a:t>
            </a:r>
            <a:r>
              <a:rPr lang="cs-CZ" sz="2400" dirty="0" smtClean="0"/>
              <a:t>2018 </a:t>
            </a:r>
            <a:r>
              <a:rPr lang="cs-CZ" sz="2400" dirty="0"/>
              <a:t>dosáhly stejných výnosů z prodeje, stejných nákladů a tedy stejného zisku před úroky a zdaněním (</a:t>
            </a:r>
            <a:r>
              <a:rPr lang="cs-CZ" sz="2400" dirty="0" smtClean="0"/>
              <a:t>viz tabulka). Požadovaná rentabilita aktiv činí 12 %.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42294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436714"/>
              </p:ext>
            </p:extLst>
          </p:nvPr>
        </p:nvGraphicFramePr>
        <p:xfrm>
          <a:off x="251520" y="1059582"/>
          <a:ext cx="8640961" cy="367240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703269"/>
                <a:gridCol w="2468846"/>
                <a:gridCol w="2468846"/>
              </a:tblGrid>
              <a:tr h="417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</a:rPr>
                        <a:t>Položky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Pobočka Kladno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Pobočka Olomouc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94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Výnosy z prodeje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100 000 tis. Kč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100 000 tis. Kč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7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Náklady na prodané zboží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65 000 tis. Kč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65 000 tis. Kč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853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Náklady na distribuci, marketing a správu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10 000 tis. Kč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10 000 tis. Kč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21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Zisk před úroky a zdaněním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25 000 tis. Kč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25 000 tis. Kč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1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15566"/>
            <a:ext cx="83529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S činností obou poboček bezprostředně souvisejí také vybrané položky aktiv a pasiv z rozvahy</a:t>
            </a:r>
            <a:r>
              <a:rPr lang="cs-CZ" sz="2000" dirty="0" smtClean="0"/>
              <a:t>:</a:t>
            </a:r>
          </a:p>
          <a:p>
            <a:pPr algn="just"/>
            <a:endParaRPr lang="pl-PL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527618"/>
              </p:ext>
            </p:extLst>
          </p:nvPr>
        </p:nvGraphicFramePr>
        <p:xfrm>
          <a:off x="395536" y="1635648"/>
          <a:ext cx="8352927" cy="295232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104456"/>
                <a:gridCol w="1996813"/>
                <a:gridCol w="2251658"/>
              </a:tblGrid>
              <a:tr h="4156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Položka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Pobočka Kladno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Pobočka Olomouc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26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Dlouhodobá hmotná a nehmotná aktiva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5 000 tis. Kč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5 000 tis. Kč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6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Zásoby zboží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6 000 tis. Kč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38 000 tis.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6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Pohledávky vůči odběratelům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10 000 tis. Kč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50 000 tis. Kč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26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Běžné (neúročené) závazky vůči dodavatelům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12 000 tis. Kč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12 000 tis.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83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203598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Proč ředitel pobočky v Kladně nesouhlasil s výrokem uvedeným v závěrečné zprávě o hospodaření společnosti, ve které bylo vyhodnoceno, že obě pobočky přispívají stejnou mírou k ekonomickým výsledkům celého podniku?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8029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843558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/>
              <a:t>Kalkulační úroky = čistý pracovní kapitál (ČPK) </a:t>
            </a:r>
            <a:r>
              <a:rPr lang="en-GB" sz="2400" b="1" i="1" dirty="0" smtClean="0"/>
              <a:t>*</a:t>
            </a:r>
            <a:r>
              <a:rPr lang="cs-CZ" sz="2400" b="1" i="1" dirty="0" smtClean="0"/>
              <a:t> požadovaná rentabilita aktiv</a:t>
            </a:r>
          </a:p>
          <a:p>
            <a:pPr algn="just"/>
            <a:endParaRPr lang="cs-CZ" sz="2400" b="1" i="1" dirty="0"/>
          </a:p>
          <a:p>
            <a:pPr algn="just"/>
            <a:endParaRPr lang="cs-CZ" sz="2400" b="1" i="1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392159"/>
              </p:ext>
            </p:extLst>
          </p:nvPr>
        </p:nvGraphicFramePr>
        <p:xfrm>
          <a:off x="323529" y="1635647"/>
          <a:ext cx="8568952" cy="301002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881594"/>
                <a:gridCol w="3943235"/>
                <a:gridCol w="1744123"/>
              </a:tblGrid>
              <a:tr h="477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Kalkulační úroky Kladno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Výpočet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Výsledek 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61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ČPK = pohledávky + zásoby – závazky z obchodního styku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7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Kalkulační úroky Olomouc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solidFill>
                            <a:schemeClr val="bg1"/>
                          </a:solidFill>
                          <a:effectLst/>
                        </a:rPr>
                        <a:t>Výpočet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solidFill>
                            <a:schemeClr val="bg1"/>
                          </a:solidFill>
                          <a:effectLst/>
                        </a:rPr>
                        <a:t>Výsledek 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</a:tr>
              <a:tr h="105859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ČPK = pohledávky + zásoby – závazky z obchodního styku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38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843558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200" dirty="0" smtClean="0"/>
              <a:t>Manažerská výsledovka pro rok 2018:</a:t>
            </a:r>
          </a:p>
          <a:p>
            <a:pPr algn="just"/>
            <a:endParaRPr lang="cs-CZ" sz="2400" dirty="0"/>
          </a:p>
          <a:p>
            <a:pPr algn="just"/>
            <a:endParaRPr lang="pl-PL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785622"/>
              </p:ext>
            </p:extLst>
          </p:nvPr>
        </p:nvGraphicFramePr>
        <p:xfrm>
          <a:off x="539552" y="1347614"/>
          <a:ext cx="8280919" cy="32403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168351"/>
                <a:gridCol w="2664295"/>
                <a:gridCol w="2448273"/>
              </a:tblGrid>
              <a:tr h="4874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Položka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Pobočka Kladno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Pobočka Olomouc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4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Výnosy z prodeje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4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Náklady na prodané zboží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31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Náklady na distribuci, marketing a správu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4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Kalkulační úroky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4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Manažerský zisk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46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4806</TotalTime>
  <Words>289</Words>
  <Application>Microsoft Office PowerPoint</Application>
  <PresentationFormat>Předvádění na obrazovce (16:9)</PresentationFormat>
  <Paragraphs>74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SLU</vt:lpstr>
      <vt:lpstr>EKONOMICKÁ EFEKTIVNOST (ROE, EVA), MANAŽERSKÝ ZISK</vt:lpstr>
      <vt:lpstr>Příklad</vt:lpstr>
      <vt:lpstr>Příklad</vt:lpstr>
      <vt:lpstr>Příklad</vt:lpstr>
      <vt:lpstr>Příklad</vt:lpstr>
      <vt:lpstr>Řešení</vt:lpstr>
      <vt:lpstr>Řešení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339</cp:revision>
  <dcterms:created xsi:type="dcterms:W3CDTF">2016-07-06T15:42:34Z</dcterms:created>
  <dcterms:modified xsi:type="dcterms:W3CDTF">2019-09-16T20:55:54Z</dcterms:modified>
</cp:coreProperties>
</file>