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21" r:id="rId3"/>
    <p:sldId id="422" r:id="rId4"/>
    <p:sldId id="423" r:id="rId5"/>
    <p:sldId id="424" r:id="rId6"/>
    <p:sldId id="425" r:id="rId7"/>
    <p:sldId id="426" r:id="rId8"/>
    <p:sldId id="419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86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50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77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436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17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9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/>
            </a:r>
            <a:br>
              <a:rPr lang="cs-CZ" sz="2800" b="1" dirty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VARIABILNÍ NÁKLADY, FIXNÍ NÁKLADY</a:t>
            </a:r>
            <a:br>
              <a:rPr lang="cs-CZ" sz="2800" b="1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56176" y="3795886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7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Výrobní </a:t>
            </a:r>
            <a:r>
              <a:rPr lang="cs-CZ" sz="2400" dirty="0"/>
              <a:t>podnik má zjištěny tyto údaje o svých výkonech: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celkové fixní náklady (FN) 15 000,- Kč,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variabilní náklady na jednotku produkce (</a:t>
            </a:r>
            <a:r>
              <a:rPr lang="cs-CZ" sz="2400" dirty="0" err="1"/>
              <a:t>vn</a:t>
            </a:r>
            <a:r>
              <a:rPr lang="cs-CZ" sz="2400" dirty="0"/>
              <a:t>) 10,- Kč,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celková produkce (Q) 500 ks.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smtClean="0"/>
              <a:t>1</a:t>
            </a:r>
            <a:r>
              <a:rPr lang="cs-CZ" sz="2400" dirty="0"/>
              <a:t>) Vypočtěte celkové variabilní náklady produkce (VN).</a:t>
            </a:r>
          </a:p>
          <a:p>
            <a:r>
              <a:rPr lang="cs-CZ" sz="2400" dirty="0"/>
              <a:t>2) Vypočtěte fixní náklady na jednotku produkce (</a:t>
            </a:r>
            <a:r>
              <a:rPr lang="cs-CZ" sz="2400" dirty="0" err="1"/>
              <a:t>fn</a:t>
            </a:r>
            <a:r>
              <a:rPr lang="cs-CZ" sz="2400" dirty="0"/>
              <a:t>).</a:t>
            </a:r>
          </a:p>
          <a:p>
            <a:r>
              <a:rPr lang="cs-CZ" sz="2400" dirty="0"/>
              <a:t>3) Vypočtěte celkové náklady produkce (N).</a:t>
            </a:r>
          </a:p>
          <a:p>
            <a:r>
              <a:rPr lang="cs-CZ" sz="2400" dirty="0"/>
              <a:t>4) Vypočtěte Ø celkové náklady produkce (ØN).</a:t>
            </a:r>
          </a:p>
        </p:txBody>
      </p:sp>
    </p:spTree>
    <p:extLst>
      <p:ext uri="{BB962C8B-B14F-4D97-AF65-F5344CB8AC3E}">
        <p14:creationId xmlns:p14="http://schemas.microsoft.com/office/powerpoint/2010/main" val="4354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54703"/>
              </p:ext>
            </p:extLst>
          </p:nvPr>
        </p:nvGraphicFramePr>
        <p:xfrm>
          <a:off x="539552" y="1283216"/>
          <a:ext cx="8208912" cy="3088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048"/>
                <a:gridCol w="7776864"/>
              </a:tblGrid>
              <a:tr h="617747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Výpočet fixních a</a:t>
                      </a:r>
                      <a:r>
                        <a:rPr lang="cs-CZ" sz="2400" baseline="0" dirty="0" smtClean="0"/>
                        <a:t> variabilních nákladů</a:t>
                      </a:r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7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0992" y="951108"/>
            <a:ext cx="90730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Výrobní podnik vykazuje následující údaje o výrobě svého </a:t>
            </a:r>
            <a:r>
              <a:rPr lang="cs-CZ" sz="2400" dirty="0" smtClean="0"/>
              <a:t>výrobku celkové </a:t>
            </a:r>
            <a:r>
              <a:rPr lang="cs-CZ" sz="2400" dirty="0"/>
              <a:t>fixní náklady </a:t>
            </a:r>
            <a:r>
              <a:rPr lang="cs-CZ" sz="2400" dirty="0" smtClean="0"/>
              <a:t>40 </a:t>
            </a:r>
            <a:r>
              <a:rPr lang="cs-CZ" sz="2400" dirty="0"/>
              <a:t>000 </a:t>
            </a:r>
            <a:r>
              <a:rPr lang="cs-CZ" sz="2400" dirty="0" smtClean="0"/>
              <a:t>Kč, celkové </a:t>
            </a:r>
            <a:r>
              <a:rPr lang="cs-CZ" sz="2400" dirty="0"/>
              <a:t>variabilní </a:t>
            </a:r>
            <a:r>
              <a:rPr lang="cs-CZ" sz="2400" dirty="0" smtClean="0"/>
              <a:t>náklady 30 </a:t>
            </a:r>
            <a:r>
              <a:rPr lang="cs-CZ" sz="2400" dirty="0"/>
              <a:t>000 </a:t>
            </a:r>
            <a:r>
              <a:rPr lang="cs-CZ" sz="2400" dirty="0" smtClean="0"/>
              <a:t>Kč, cena </a:t>
            </a:r>
            <a:r>
              <a:rPr lang="cs-CZ" sz="2400" dirty="0"/>
              <a:t>1 </a:t>
            </a:r>
            <a:r>
              <a:rPr lang="cs-CZ" sz="2400" dirty="0" smtClean="0"/>
              <a:t>výrobku 40 Kč, vyráběné </a:t>
            </a:r>
            <a:r>
              <a:rPr lang="cs-CZ" sz="2400" dirty="0"/>
              <a:t>množství – </a:t>
            </a:r>
            <a:r>
              <a:rPr lang="cs-CZ" sz="2400" dirty="0" smtClean="0"/>
              <a:t>kapacita 2 </a:t>
            </a:r>
            <a:r>
              <a:rPr lang="cs-CZ" sz="2400" dirty="0"/>
              <a:t>000 </a:t>
            </a:r>
            <a:r>
              <a:rPr lang="cs-CZ" sz="2400" dirty="0" smtClean="0"/>
              <a:t>ks, plánovaný </a:t>
            </a:r>
            <a:r>
              <a:rPr lang="cs-CZ" sz="2400" dirty="0"/>
              <a:t>rozsah </a:t>
            </a:r>
            <a:r>
              <a:rPr lang="cs-CZ" sz="2400" dirty="0" smtClean="0"/>
              <a:t>výroby 1 </a:t>
            </a:r>
            <a:r>
              <a:rPr lang="cs-CZ" sz="2400" dirty="0"/>
              <a:t>700 </a:t>
            </a:r>
            <a:r>
              <a:rPr lang="cs-CZ" sz="2400" dirty="0" smtClean="0"/>
              <a:t>ks. Vypočtěte</a:t>
            </a:r>
            <a:endParaRPr lang="cs-CZ" sz="2400" dirty="0"/>
          </a:p>
          <a:p>
            <a:r>
              <a:rPr lang="cs-CZ" sz="2400" dirty="0"/>
              <a:t> </a:t>
            </a:r>
          </a:p>
          <a:p>
            <a:r>
              <a:rPr lang="cs-CZ" sz="2400" dirty="0" smtClean="0"/>
              <a:t>1</a:t>
            </a:r>
            <a:r>
              <a:rPr lang="cs-CZ" sz="2400" dirty="0"/>
              <a:t>) objem výroby pro bod </a:t>
            </a:r>
            <a:r>
              <a:rPr lang="cs-CZ" sz="2400" dirty="0" smtClean="0"/>
              <a:t>zvratu,</a:t>
            </a:r>
            <a:endParaRPr lang="cs-CZ" sz="2400" dirty="0"/>
          </a:p>
          <a:p>
            <a:r>
              <a:rPr lang="cs-CZ" sz="2400" dirty="0"/>
              <a:t>2) jednicovou (absolutní) </a:t>
            </a:r>
            <a:r>
              <a:rPr lang="cs-CZ" sz="2400" dirty="0" smtClean="0"/>
              <a:t>marži,</a:t>
            </a:r>
            <a:endParaRPr lang="cs-CZ" sz="2400" dirty="0"/>
          </a:p>
          <a:p>
            <a:r>
              <a:rPr lang="cs-CZ" sz="2400" dirty="0"/>
              <a:t>3) příspěvek k </a:t>
            </a:r>
            <a:r>
              <a:rPr lang="cs-CZ" sz="2400" dirty="0" smtClean="0"/>
              <a:t>tržbám,</a:t>
            </a:r>
            <a:endParaRPr lang="cs-CZ" sz="2400" dirty="0"/>
          </a:p>
          <a:p>
            <a:r>
              <a:rPr lang="cs-CZ" sz="2400" dirty="0"/>
              <a:t>4) tržby v bodu </a:t>
            </a:r>
            <a:r>
              <a:rPr lang="cs-CZ" sz="2400" dirty="0" smtClean="0"/>
              <a:t>zvratu,</a:t>
            </a:r>
            <a:endParaRPr lang="cs-CZ" sz="2400" dirty="0"/>
          </a:p>
          <a:p>
            <a:r>
              <a:rPr lang="cs-CZ" sz="2400" dirty="0"/>
              <a:t>5) bezpečnostní marži – </a:t>
            </a:r>
            <a:r>
              <a:rPr lang="cs-CZ" sz="2400" dirty="0" err="1"/>
              <a:t>margin</a:t>
            </a:r>
            <a:r>
              <a:rPr lang="cs-CZ" sz="2400" dirty="0"/>
              <a:t> of </a:t>
            </a:r>
            <a:r>
              <a:rPr lang="cs-CZ" sz="2400" dirty="0" err="1" smtClean="0"/>
              <a:t>safety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775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831582"/>
              </p:ext>
            </p:extLst>
          </p:nvPr>
        </p:nvGraphicFramePr>
        <p:xfrm>
          <a:off x="539552" y="987574"/>
          <a:ext cx="8208912" cy="37064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048"/>
                <a:gridCol w="7776864"/>
              </a:tblGrid>
              <a:tr h="617747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Výpočet</a:t>
                      </a:r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61774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5.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5405" y="1131590"/>
            <a:ext cx="8291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Určete minimální nutný objem výroby, jestliže jsou fixní náklady 4 000 000 Kč, jednotkové variabilní náklady jsou 50,- Kč a cena výrobku je 90,- Kč.</a:t>
            </a:r>
          </a:p>
        </p:txBody>
      </p:sp>
    </p:spTree>
    <p:extLst>
      <p:ext uri="{BB962C8B-B14F-4D97-AF65-F5344CB8AC3E}">
        <p14:creationId xmlns:p14="http://schemas.microsoft.com/office/powerpoint/2010/main" val="15058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5405" y="1131590"/>
            <a:ext cx="83529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 smtClean="0"/>
              <a:t>Q</a:t>
            </a:r>
            <a:r>
              <a:rPr lang="cs-CZ" sz="3200" b="1" i="1" baseline="-25000" dirty="0" smtClean="0"/>
              <a:t>BZ</a:t>
            </a:r>
            <a:r>
              <a:rPr lang="cs-CZ" sz="3200" b="1" i="1" dirty="0" smtClean="0"/>
              <a:t> </a:t>
            </a:r>
            <a:r>
              <a:rPr lang="cs-CZ" sz="3200" b="1" i="1" dirty="0"/>
              <a:t>= </a:t>
            </a:r>
            <a:r>
              <a:rPr lang="cs-CZ" sz="3200" b="1" i="1" dirty="0" smtClean="0"/>
              <a:t>fixní náklady / (jednotková prodejní cena-jednotkové variabilní náklady) </a:t>
            </a:r>
          </a:p>
          <a:p>
            <a:pPr algn="ctr"/>
            <a:r>
              <a:rPr lang="cs-CZ" sz="3200" b="1" i="1" dirty="0" smtClean="0"/>
              <a:t>Q</a:t>
            </a:r>
            <a:r>
              <a:rPr lang="cs-CZ" sz="3200" b="1" i="1" baseline="-25000" dirty="0" smtClean="0"/>
              <a:t>BZ</a:t>
            </a:r>
            <a:r>
              <a:rPr lang="cs-CZ" sz="3200" b="1" i="1" dirty="0" smtClean="0"/>
              <a:t> </a:t>
            </a:r>
            <a:r>
              <a:rPr lang="cs-CZ" sz="3200" b="1" i="1" dirty="0"/>
              <a:t>= FN / (c-</a:t>
            </a:r>
            <a:r>
              <a:rPr lang="cs-CZ" sz="3200" b="1" i="1" dirty="0" err="1"/>
              <a:t>vn</a:t>
            </a:r>
            <a:r>
              <a:rPr lang="cs-CZ" sz="3200" b="1" i="1" dirty="0"/>
              <a:t>)</a:t>
            </a:r>
          </a:p>
          <a:p>
            <a:pPr algn="ctr"/>
            <a:endParaRPr lang="cs-CZ" sz="3200" b="1" i="1" dirty="0"/>
          </a:p>
          <a:p>
            <a:pPr algn="ctr"/>
            <a:r>
              <a:rPr lang="cs-CZ" sz="3200" b="1" i="1" dirty="0" smtClean="0"/>
              <a:t> </a:t>
            </a:r>
          </a:p>
          <a:p>
            <a:endParaRPr lang="cs-CZ" sz="2400" dirty="0"/>
          </a:p>
          <a:p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262895"/>
              </p:ext>
            </p:extLst>
          </p:nvPr>
        </p:nvGraphicFramePr>
        <p:xfrm>
          <a:off x="238163" y="2897180"/>
          <a:ext cx="8486814" cy="15467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40361"/>
                <a:gridCol w="3240360"/>
                <a:gridCol w="2006093"/>
              </a:tblGrid>
              <a:tr h="773389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Položka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Výpočet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Výsledek</a:t>
                      </a:r>
                      <a:endParaRPr lang="cs-CZ" sz="3200" dirty="0"/>
                    </a:p>
                  </a:txBody>
                  <a:tcPr/>
                </a:tc>
              </a:tr>
              <a:tr h="773389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Bod zvratu (</a:t>
                      </a:r>
                      <a:r>
                        <a:rPr lang="cs-CZ" sz="3200" b="0" i="0" dirty="0" smtClean="0"/>
                        <a:t>Q</a:t>
                      </a:r>
                      <a:r>
                        <a:rPr lang="cs-CZ" sz="3200" b="0" i="0" baseline="-25000" dirty="0" smtClean="0"/>
                        <a:t>BZ</a:t>
                      </a:r>
                      <a:r>
                        <a:rPr lang="cs-CZ" sz="3200" dirty="0" smtClean="0"/>
                        <a:t>)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0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4697</TotalTime>
  <Words>177</Words>
  <Application>Microsoft Office PowerPoint</Application>
  <PresentationFormat>Předvádění na obrazovce (16:9)</PresentationFormat>
  <Paragraphs>57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 VARIABILNÍ NÁKLADY, FIXNÍ NÁKLADY </vt:lpstr>
      <vt:lpstr>Příklad</vt:lpstr>
      <vt:lpstr>Řešení</vt:lpstr>
      <vt:lpstr>Příklad</vt:lpstr>
      <vt:lpstr>Řešení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332</cp:revision>
  <dcterms:created xsi:type="dcterms:W3CDTF">2016-07-06T15:42:34Z</dcterms:created>
  <dcterms:modified xsi:type="dcterms:W3CDTF">2019-09-16T20:56:20Z</dcterms:modified>
</cp:coreProperties>
</file>