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5" r:id="rId3"/>
    <p:sldId id="426" r:id="rId4"/>
    <p:sldId id="421" r:id="rId5"/>
    <p:sldId id="422" r:id="rId6"/>
    <p:sldId id="423" r:id="rId7"/>
    <p:sldId id="424" r:id="rId8"/>
    <p:sldId id="419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1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77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01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306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9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9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smtClean="0">
                <a:solidFill>
                  <a:schemeClr val="bg1"/>
                </a:solidFill>
              </a:rPr>
              <a:t/>
            </a:r>
            <a:br>
              <a:rPr lang="cs-CZ" sz="2800" b="1" smtClean="0">
                <a:solidFill>
                  <a:schemeClr val="bg1"/>
                </a:solidFill>
              </a:rPr>
            </a:br>
            <a:r>
              <a:rPr lang="cs-CZ" sz="2800" b="1" smtClean="0">
                <a:solidFill>
                  <a:schemeClr val="bg1"/>
                </a:solidFill>
              </a:rPr>
              <a:t>VARIABILNÍ NÁKLADY, FIXNÍ NÁKLADY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867894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/>
              <a:t>Určete celkové výnosy v bodu zvratu, </a:t>
            </a:r>
            <a:r>
              <a:rPr lang="cs-CZ" sz="2400" dirty="0" smtClean="0"/>
              <a:t>jestliže </a:t>
            </a:r>
            <a:r>
              <a:rPr lang="cs-CZ" sz="2400" dirty="0"/>
              <a:t>jsou celkové výnosy 7 000 Kč, variabilní náklady jsou 2 800 Kč a fixní náklady 1 800 Kč.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Vypočítejte</a:t>
            </a:r>
            <a:r>
              <a:rPr lang="cs-CZ" sz="2400" dirty="0"/>
              <a:t>, o kolik se musí zvýšit obrat, aby se pokryly náklady, jestliže budou skutečné výnosy pouze 5 000 </a:t>
            </a:r>
            <a:r>
              <a:rPr lang="cs-CZ" sz="2400" dirty="0" smtClean="0"/>
              <a:t>Kč.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57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27123"/>
              </p:ext>
            </p:extLst>
          </p:nvPr>
        </p:nvGraphicFramePr>
        <p:xfrm>
          <a:off x="179512" y="1059583"/>
          <a:ext cx="8712968" cy="36539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01947"/>
                <a:gridCol w="3953784"/>
                <a:gridCol w="1757237"/>
              </a:tblGrid>
              <a:tr h="986484"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Výpočet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Výsledek</a:t>
                      </a:r>
                      <a:endParaRPr lang="cs-CZ" sz="2800" dirty="0"/>
                    </a:p>
                  </a:txBody>
                  <a:tcPr/>
                </a:tc>
              </a:tr>
              <a:tr h="11739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Vypočítejte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celkové</a:t>
                      </a:r>
                      <a:r>
                        <a:rPr lang="cs-CZ" sz="2400" baseline="0" dirty="0" smtClean="0"/>
                        <a:t> výnosy v bodu zvratu</a:t>
                      </a:r>
                      <a:endParaRPr lang="cs-CZ" sz="2400" dirty="0" smtClean="0"/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43993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O kolik se musí zvýšit</a:t>
                      </a:r>
                      <a:r>
                        <a:rPr lang="cs-CZ" sz="2400" baseline="0" dirty="0" smtClean="0"/>
                        <a:t> obrat, aby se pokryly náklady?</a:t>
                      </a:r>
                      <a:endParaRPr lang="cs-CZ" sz="2400" dirty="0" smtClean="0"/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00936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Celková </a:t>
            </a:r>
            <a:r>
              <a:rPr lang="cs-CZ" sz="2400" dirty="0"/>
              <a:t>výše fixních </a:t>
            </a:r>
            <a:r>
              <a:rPr lang="cs-CZ" sz="2400" dirty="0" smtClean="0"/>
              <a:t>nákladů v </a:t>
            </a:r>
            <a:r>
              <a:rPr lang="cs-CZ" sz="2400" dirty="0"/>
              <a:t>textilním podniku činí v určitém období 5 434 610 Kč. Optimální rozsah výroby, který je možno zajistit stávající kapacitou </a:t>
            </a:r>
            <a:r>
              <a:rPr lang="cs-CZ" sz="2400" dirty="0" smtClean="0"/>
              <a:t>je </a:t>
            </a:r>
            <a:r>
              <a:rPr lang="cs-CZ" sz="2400" dirty="0"/>
              <a:t>9 520 000 metrů látky. V minulém sledovaném období se však vyrobilo pouze 8 436 614 metrů </a:t>
            </a:r>
            <a:r>
              <a:rPr lang="cs-CZ" sz="2400" dirty="0" smtClean="0"/>
              <a:t>látky. </a:t>
            </a:r>
          </a:p>
          <a:p>
            <a:pPr algn="just"/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Jak </a:t>
            </a:r>
            <a:r>
              <a:rPr lang="cs-CZ" sz="2400" dirty="0" smtClean="0"/>
              <a:t>velká </a:t>
            </a:r>
            <a:r>
              <a:rPr lang="cs-CZ" sz="2400" dirty="0"/>
              <a:t>část fixních nákladů zůstala nevyužita (FNN</a:t>
            </a:r>
            <a:r>
              <a:rPr lang="cs-CZ" sz="2400" dirty="0" smtClean="0"/>
              <a:t>)?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Jak </a:t>
            </a:r>
            <a:r>
              <a:rPr lang="cs-CZ" sz="2400" dirty="0"/>
              <a:t>se změnila velikost jednotkových fixních nákladů?</a:t>
            </a:r>
          </a:p>
        </p:txBody>
      </p:sp>
    </p:spTree>
    <p:extLst>
      <p:ext uri="{BB962C8B-B14F-4D97-AF65-F5344CB8AC3E}">
        <p14:creationId xmlns:p14="http://schemas.microsoft.com/office/powerpoint/2010/main" val="15319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88486"/>
              </p:ext>
            </p:extLst>
          </p:nvPr>
        </p:nvGraphicFramePr>
        <p:xfrm>
          <a:off x="179512" y="987575"/>
          <a:ext cx="8640960" cy="37304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4017926"/>
                <a:gridCol w="1742714"/>
              </a:tblGrid>
              <a:tr h="865329"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Výpočet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Výsledek</a:t>
                      </a:r>
                      <a:endParaRPr lang="cs-CZ" sz="2800" dirty="0"/>
                    </a:p>
                  </a:txBody>
                  <a:tcPr/>
                </a:tc>
              </a:tr>
              <a:tr h="1367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Jak veliká část fixních nákladů zůstala nevyužita (FNN)?</a:t>
                      </a:r>
                    </a:p>
                    <a:p>
                      <a:pPr algn="just"/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367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Jak se změnila velikost jednotkových fixních nákladů?</a:t>
                      </a:r>
                    </a:p>
                    <a:p>
                      <a:pPr algn="just"/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3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1059582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Maximální </a:t>
            </a:r>
            <a:r>
              <a:rPr lang="cs-CZ" sz="2400" dirty="0"/>
              <a:t>roční objem </a:t>
            </a:r>
            <a:r>
              <a:rPr lang="cs-CZ" sz="2400" dirty="0" smtClean="0"/>
              <a:t>produkce (výroby) ve </a:t>
            </a:r>
            <a:r>
              <a:rPr lang="cs-CZ" sz="2400" dirty="0"/>
              <a:t>výši 125 000 Kč lze zajistit při vynaložení ročních fixních nákladů ve výši 2 400 000 Kč. Ve sledovaném období byla kapacita výroby využita pouze na 95 %.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Zjistěte </a:t>
            </a:r>
            <a:r>
              <a:rPr lang="cs-CZ" sz="2400" dirty="0"/>
              <a:t>volné (nevyužité) fixní náklady (</a:t>
            </a:r>
            <a:r>
              <a:rPr lang="cs-CZ" sz="2400" dirty="0" smtClean="0"/>
              <a:t>FNN).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Zjistěte</a:t>
            </a:r>
            <a:r>
              <a:rPr lang="cs-CZ" sz="2400" dirty="0"/>
              <a:t>, jak se změnila velikost jednotkových fixních </a:t>
            </a:r>
            <a:r>
              <a:rPr lang="cs-CZ" sz="2400" dirty="0" smtClean="0"/>
              <a:t>nákladů.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9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01250"/>
              </p:ext>
            </p:extLst>
          </p:nvPr>
        </p:nvGraphicFramePr>
        <p:xfrm>
          <a:off x="179512" y="1018766"/>
          <a:ext cx="8640960" cy="36260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4017926"/>
                <a:gridCol w="1742714"/>
              </a:tblGrid>
              <a:tr h="760896"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Výpočet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Výsledek</a:t>
                      </a:r>
                      <a:endParaRPr lang="cs-CZ" sz="2800" dirty="0"/>
                    </a:p>
                  </a:txBody>
                  <a:tcPr/>
                </a:tc>
              </a:tr>
              <a:tr h="1376148">
                <a:tc>
                  <a:txBody>
                    <a:bodyPr/>
                    <a:lstStyle/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r>
                        <a:rPr lang="cs-CZ" sz="2200" dirty="0" smtClean="0"/>
                        <a:t>Zjistěte volné (nevyužité) fixní náklady (FNN).</a:t>
                      </a:r>
                    </a:p>
                    <a:p>
                      <a:pPr algn="just"/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376148">
                <a:tc>
                  <a:txBody>
                    <a:bodyPr/>
                    <a:lstStyle/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r>
                        <a:rPr lang="cs-CZ" sz="2200" dirty="0" smtClean="0"/>
                        <a:t>Zjistěte, jak se změnila velikost jednotkových fixních nákladů.</a:t>
                      </a:r>
                    </a:p>
                    <a:p>
                      <a:pPr algn="just"/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1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216</Words>
  <Application>Microsoft Office PowerPoint</Application>
  <PresentationFormat>Předvádění na obrazovce (16:9)</PresentationFormat>
  <Paragraphs>47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 VARIABILNÍ NÁKLADY, FIXNÍ NÁKLADY</vt:lpstr>
      <vt:lpstr>Příklad</vt:lpstr>
      <vt:lpstr>Řešení</vt:lpstr>
      <vt:lpstr>Příklad</vt:lpstr>
      <vt:lpstr>Řešení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327</cp:revision>
  <dcterms:created xsi:type="dcterms:W3CDTF">2016-07-06T15:42:34Z</dcterms:created>
  <dcterms:modified xsi:type="dcterms:W3CDTF">2019-09-16T20:56:42Z</dcterms:modified>
</cp:coreProperties>
</file>