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1" r:id="rId3"/>
    <p:sldId id="423" r:id="rId4"/>
    <p:sldId id="422" r:id="rId5"/>
    <p:sldId id="424" r:id="rId6"/>
    <p:sldId id="425" r:id="rId7"/>
    <p:sldId id="426" r:id="rId8"/>
    <p:sldId id="427" r:id="rId9"/>
    <p:sldId id="428" r:id="rId10"/>
    <p:sldId id="41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9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66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3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26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8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589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17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smtClean="0">
                <a:solidFill>
                  <a:schemeClr val="bg1"/>
                </a:solidFill>
              </a:rPr>
              <a:t/>
            </a:r>
            <a:br>
              <a:rPr lang="cs-CZ" sz="2800" b="1" smtClean="0">
                <a:solidFill>
                  <a:schemeClr val="bg1"/>
                </a:solidFill>
              </a:rPr>
            </a:br>
            <a:r>
              <a:rPr lang="cs-CZ" sz="2800" b="1" smtClean="0">
                <a:solidFill>
                  <a:schemeClr val="bg1"/>
                </a:solidFill>
              </a:rPr>
              <a:t>VARIABILNÍ NÁKLADY, FIXNÍ NÁKLADY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6265" y="3867894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512" y="915566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Na základě rozpočtu nákladů byly pro výrobu homogenního textilního výrobku v hodnoceném období stanoveny tyto výrobní </a:t>
            </a:r>
            <a:r>
              <a:rPr lang="cs-CZ" sz="2400" dirty="0" smtClean="0"/>
              <a:t>náklady.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Z</a:t>
            </a:r>
            <a:r>
              <a:rPr lang="cs-CZ" sz="2400" dirty="0"/>
              <a:t> celkových 4 000 000 Kč výrobních režijních nákladů je 3 000 000 Kč fixních, variabilní režijní náklady jsou 2 Kč na 1 ks. 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47364"/>
              </p:ext>
            </p:extLst>
          </p:nvPr>
        </p:nvGraphicFramePr>
        <p:xfrm>
          <a:off x="251520" y="1851668"/>
          <a:ext cx="8568952" cy="20162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223448"/>
                <a:gridCol w="2277931"/>
                <a:gridCol w="1067573"/>
              </a:tblGrid>
              <a:tr h="5823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Položka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na 500 000 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Na 1ks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Jednicový materiál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3 000 000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Jednicové mzdy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1 000 000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23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režijní náklady (odpisy, obsluha a řízení, energie, opravy a údržba, režijní materiál)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4 000 000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8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 000 000 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Vypočítejte, o kolik Kč by se přepočítal řídící pracovník při rozhodování, pokud by se domníval, že při snížení využití kapacity na 300 000 ks dosáhnou celkové náklady výše 4 800 000 Kč (16 Kč * 300 000 ks</a:t>
            </a:r>
            <a:r>
              <a:rPr lang="cs-CZ" sz="2400" dirty="0" smtClean="0"/>
              <a:t>)?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Vysvětlete</a:t>
            </a:r>
            <a:r>
              <a:rPr lang="cs-CZ" sz="2400" dirty="0"/>
              <a:t>, čím je tento rozdíl </a:t>
            </a:r>
            <a:r>
              <a:rPr lang="cs-CZ" sz="2400" dirty="0" smtClean="0"/>
              <a:t>způsoben.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709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195486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Obdélník 1"/>
          <p:cNvSpPr/>
          <p:nvPr/>
        </p:nvSpPr>
        <p:spPr>
          <a:xfrm>
            <a:off x="323528" y="906601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dirty="0"/>
              <a:t>Vypočítejte, o kolik Kč by se přepočítal řídící pracovník při rozhodování, pokud by se domníval, že při snížení využití kapacity na 300 000 ks dosáhnou celkové náklady výše 4 800 000 Kč (16 Kč * 300 000 ks)?</a:t>
            </a:r>
          </a:p>
        </p:txBody>
      </p:sp>
    </p:spTree>
    <p:extLst>
      <p:ext uri="{BB962C8B-B14F-4D97-AF65-F5344CB8AC3E}">
        <p14:creationId xmlns:p14="http://schemas.microsoft.com/office/powerpoint/2010/main" val="5248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195486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Obdélník 1"/>
          <p:cNvSpPr/>
          <p:nvPr/>
        </p:nvSpPr>
        <p:spPr>
          <a:xfrm>
            <a:off x="323528" y="906601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dirty="0"/>
              <a:t>Vysvětlete, čím je tento rozdíl způsoben.</a:t>
            </a:r>
          </a:p>
        </p:txBody>
      </p:sp>
    </p:spTree>
    <p:extLst>
      <p:ext uri="{BB962C8B-B14F-4D97-AF65-F5344CB8AC3E}">
        <p14:creationId xmlns:p14="http://schemas.microsoft.com/office/powerpoint/2010/main" val="23189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512" y="1131590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Podnik vyrábí </a:t>
            </a:r>
            <a:r>
              <a:rPr lang="cs-CZ" sz="2400" dirty="0"/>
              <a:t>dva </a:t>
            </a:r>
            <a:r>
              <a:rPr lang="cs-CZ" sz="2400" dirty="0" smtClean="0"/>
              <a:t>výrobky (A </a:t>
            </a:r>
            <a:r>
              <a:rPr lang="cs-CZ" sz="2400" dirty="0" err="1"/>
              <a:t>a</a:t>
            </a:r>
            <a:r>
              <a:rPr lang="cs-CZ" sz="2400" dirty="0"/>
              <a:t> </a:t>
            </a:r>
            <a:r>
              <a:rPr lang="cs-CZ" sz="2400" dirty="0" smtClean="0"/>
              <a:t>B). </a:t>
            </a:r>
            <a:r>
              <a:rPr lang="cs-CZ" sz="2400" dirty="0"/>
              <a:t>Cena A je 30 Kč, cena B je 15 Kč. Průměrné (plné) náklady výrobku A byly v minulém období 25 Kč, výrobku B 16 Kč. </a:t>
            </a:r>
            <a:r>
              <a:rPr lang="cs-CZ" sz="2400" dirty="0" smtClean="0"/>
              <a:t>V</a:t>
            </a:r>
            <a:r>
              <a:rPr lang="cs-CZ" sz="2400" dirty="0"/>
              <a:t> minulém období bylo vyrobeno 10 000 ks výrobku A, 20 000 s výrobku B. Analýzou nákladů bylo zjištěno, že variabilní náklady výrobku A jsou 20 Kč, výrobku B 13 Kč, celkové fixní náklady, které zajišťují výrobu výrobku A i B, jsou 110 000 </a:t>
            </a:r>
            <a:r>
              <a:rPr lang="cs-CZ" sz="2400" dirty="0" smtClean="0"/>
              <a:t>Kč. Další </a:t>
            </a:r>
            <a:r>
              <a:rPr lang="cs-CZ" sz="2400" dirty="0"/>
              <a:t>rozšíření </a:t>
            </a:r>
            <a:r>
              <a:rPr lang="cs-CZ" sz="2400" dirty="0" smtClean="0"/>
              <a:t>či nahrazení výrobků není z kapacitních důvodů možné. 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352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512" y="113159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Rozhodněte, zda jsou oba výrobky A </a:t>
            </a:r>
            <a:r>
              <a:rPr lang="cs-CZ" sz="2400" dirty="0" err="1"/>
              <a:t>a</a:t>
            </a:r>
            <a:r>
              <a:rPr lang="cs-CZ" sz="2400" dirty="0"/>
              <a:t> B ziskové či </a:t>
            </a:r>
            <a:r>
              <a:rPr lang="cs-CZ" sz="2400" dirty="0" smtClean="0"/>
              <a:t>nikoli?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Jestliže </a:t>
            </a:r>
            <a:r>
              <a:rPr lang="cs-CZ" sz="2400" dirty="0"/>
              <a:t>je některý výrobek ztrátový, rozhodněte, zda se vyplatí zastavit či omezit výrobu takto ztrátového výrobku.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595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195486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Obdélník 1"/>
          <p:cNvSpPr/>
          <p:nvPr/>
        </p:nvSpPr>
        <p:spPr>
          <a:xfrm>
            <a:off x="323528" y="906601"/>
            <a:ext cx="85689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Rozhodněte, zda jsou oba výrobky A </a:t>
            </a:r>
            <a:r>
              <a:rPr lang="cs-CZ" sz="2000" dirty="0" err="1"/>
              <a:t>a</a:t>
            </a:r>
            <a:r>
              <a:rPr lang="cs-CZ" sz="2000" dirty="0"/>
              <a:t> B ziskové či nikoli?</a:t>
            </a:r>
          </a:p>
          <a:p>
            <a:pPr lvl="0" algn="just"/>
            <a:endParaRPr lang="cs-CZ" sz="2000" dirty="0"/>
          </a:p>
          <a:p>
            <a:pPr algn="ctr"/>
            <a:r>
              <a:rPr lang="cs-CZ" sz="2000" b="1" i="1" dirty="0"/>
              <a:t>Ziskový výrobek = cena &gt; průměrné (plné) náklady</a:t>
            </a:r>
          </a:p>
          <a:p>
            <a:pPr algn="ctr"/>
            <a:r>
              <a:rPr lang="cs-CZ" sz="2000" b="1" i="1" dirty="0"/>
              <a:t>Ztrátový výrobek = cena &lt; průměrné (plné) náklady</a:t>
            </a:r>
          </a:p>
          <a:p>
            <a:pPr lvl="0" algn="just"/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787141"/>
              </p:ext>
            </p:extLst>
          </p:nvPr>
        </p:nvGraphicFramePr>
        <p:xfrm>
          <a:off x="683568" y="2355726"/>
          <a:ext cx="8064897" cy="216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8299"/>
                <a:gridCol w="3432381"/>
                <a:gridCol w="1944217"/>
              </a:tblGrid>
              <a:tr h="72008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Výpočet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Výsledek</a:t>
                      </a:r>
                      <a:endParaRPr lang="cs-CZ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Výrobek 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Výrobek 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7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195486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Obdélník 1"/>
          <p:cNvSpPr/>
          <p:nvPr/>
        </p:nvSpPr>
        <p:spPr>
          <a:xfrm>
            <a:off x="323528" y="906601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/>
              <a:t>Jestliže je některý výrobek ztrátový, rozhodněte, zda se vyplatí zastavit či omezit výrobu takto ztrátového výrobku.</a:t>
            </a:r>
          </a:p>
        </p:txBody>
      </p:sp>
    </p:spTree>
    <p:extLst>
      <p:ext uri="{BB962C8B-B14F-4D97-AF65-F5344CB8AC3E}">
        <p14:creationId xmlns:p14="http://schemas.microsoft.com/office/powerpoint/2010/main" val="12382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</TotalTime>
  <Words>266</Words>
  <Application>Microsoft Office PowerPoint</Application>
  <PresentationFormat>Předvádění na obrazovce (16:9)</PresentationFormat>
  <Paragraphs>68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SLU</vt:lpstr>
      <vt:lpstr> VARIABILNÍ NÁKLADY, FIXNÍ NÁKLADY</vt:lpstr>
      <vt:lpstr>Příklad</vt:lpstr>
      <vt:lpstr>Příklad</vt:lpstr>
      <vt:lpstr>Řešení</vt:lpstr>
      <vt:lpstr>Řešení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323</cp:revision>
  <dcterms:created xsi:type="dcterms:W3CDTF">2016-07-06T15:42:34Z</dcterms:created>
  <dcterms:modified xsi:type="dcterms:W3CDTF">2019-09-16T20:57:07Z</dcterms:modified>
</cp:coreProperties>
</file>