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21" r:id="rId3"/>
    <p:sldId id="424" r:id="rId4"/>
    <p:sldId id="422" r:id="rId5"/>
    <p:sldId id="425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19" r:id="rId15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847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847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4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22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268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1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8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63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4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KALKULACE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96652" y="1536534"/>
          <a:ext cx="6408715" cy="19681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Kč/ks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Prodejní cena výrobku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 dirty="0">
                          <a:effectLst/>
                        </a:rPr>
                        <a:t>Variabilní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= Příspěvek na úhradu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>
                          <a:effectLst/>
                        </a:rPr>
                        <a:t>Fixní náklady přidělené výrobku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= Zisk na výrobek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Ad)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6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61637" y="1783728"/>
          <a:ext cx="6507723" cy="17961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9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 původní zisk 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zisk po změně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Zvýšení zisku o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Ad) 2</a:t>
            </a:r>
          </a:p>
        </p:txBody>
      </p:sp>
    </p:spTree>
    <p:extLst>
      <p:ext uri="{BB962C8B-B14F-4D97-AF65-F5344CB8AC3E}">
        <p14:creationId xmlns:p14="http://schemas.microsoft.com/office/powerpoint/2010/main" val="25335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96652" y="1536534"/>
          <a:ext cx="6408715" cy="19681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Kč/ks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Prodejní cena výrobku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 dirty="0">
                          <a:effectLst/>
                        </a:rPr>
                        <a:t>Variabilní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= Příspěvek na úhradu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>
                          <a:effectLst/>
                        </a:rPr>
                        <a:t>Fixní náklady přidělené výrobku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= Zisk na výrobek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Ad)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61637" y="1783728"/>
          <a:ext cx="6507723" cy="17961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9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 původní zisk 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zisk po změně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Zvýšení zisku o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Ad) 3</a:t>
            </a:r>
          </a:p>
        </p:txBody>
      </p:sp>
    </p:spTree>
    <p:extLst>
      <p:ext uri="{BB962C8B-B14F-4D97-AF65-F5344CB8AC3E}">
        <p14:creationId xmlns:p14="http://schemas.microsoft.com/office/powerpoint/2010/main" val="20366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0486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 smtClean="0"/>
          </a:p>
          <a:p>
            <a:pPr algn="just" hangingPunct="0"/>
            <a:r>
              <a:rPr lang="cs-CZ" sz="2100" dirty="0" smtClean="0"/>
              <a:t>Společnost zavádí </a:t>
            </a:r>
            <a:r>
              <a:rPr lang="cs-CZ" sz="2100" dirty="0"/>
              <a:t>nový výrobek. Roční výroba se předpokládá v počtu 100 000 kusů. </a:t>
            </a:r>
            <a:r>
              <a:rPr lang="cs-CZ" sz="2100" dirty="0" smtClean="0"/>
              <a:t>Přímé </a:t>
            </a:r>
            <a:r>
              <a:rPr lang="cs-CZ" sz="2100" dirty="0"/>
              <a:t>materiálové náklady na jednici činí 100 Kč, přímé mzdy 20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Variabilní </a:t>
            </a:r>
            <a:r>
              <a:rPr lang="cs-CZ" sz="2100" dirty="0"/>
              <a:t>výrobní režie činí 100 % z přímých mezd. Výroba si vyžádá kromě existujícího strojního vybavení další jednoúčelový stroj, který bude pořízen formou leasingu s ročním nájemným 500 000 Kč. 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0486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 smtClean="0"/>
          </a:p>
          <a:p>
            <a:pPr algn="just" hangingPunct="0"/>
            <a:r>
              <a:rPr lang="cs-CZ" sz="2100" dirty="0" smtClean="0"/>
              <a:t>Z </a:t>
            </a:r>
            <a:r>
              <a:rPr lang="cs-CZ" sz="2100" dirty="0"/>
              <a:t>finančního plánu vyplývá požadavek, aby celkový příspěvek na úhradu společných fixních nákladů a tvorbu zisku činil v absolutní částce 5 000 000 Kč. 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Marketingové oddělení doporučuje cenu v rozmezí 190 až 210 Kč, při které se poptávka bude pohybovat řádově okolo 100 000 kusů. </a:t>
            </a:r>
          </a:p>
          <a:p>
            <a:pPr algn="just" hangingPunct="0"/>
            <a:endParaRPr lang="cs-CZ" sz="2100" dirty="0"/>
          </a:p>
          <a:p>
            <a:pPr marL="285750" indent="-285750" algn="just" hangingPunct="0">
              <a:buFont typeface="Arial" panose="020B0604020202020204" pitchFamily="34" charset="0"/>
              <a:buChar char="•"/>
            </a:pPr>
            <a:r>
              <a:rPr lang="cs-CZ" sz="2100" dirty="0"/>
              <a:t>Vypočítejte doporučenou prodejní cenu výrobku pomocí kalkulace.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17679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134490"/>
              </p:ext>
            </p:extLst>
          </p:nvPr>
        </p:nvGraphicFramePr>
        <p:xfrm>
          <a:off x="116632" y="1239602"/>
          <a:ext cx="6507722" cy="252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Nákladová položka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ks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Přímé mzdy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Specifické fixní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Jednicový příspěvek na úhradu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Navržená cena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96652" y="4011910"/>
            <a:ext cx="622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Doporučená cena …………………………………Kč / 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08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Firma vyrábí výrobek ABC, jež má následující kalkulaci nákladů, která je platná pro 50 000 kusů.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21421"/>
              </p:ext>
            </p:extLst>
          </p:nvPr>
        </p:nvGraphicFramePr>
        <p:xfrm>
          <a:off x="260645" y="2139700"/>
          <a:ext cx="6408715" cy="20704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7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Kč/ks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Prodejní cena výrobku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Variabilní náklady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= Příspěvek na úhradu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2000">
                          <a:effectLst/>
                        </a:rPr>
                        <a:t>Fixní náklady přidělené výrobku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= Zisk na výrobek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4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Vedení firmy zvažuje novou situaci, kdy se podařilo získat nového velkého zákazníka a dohodnout se stávajícími zákazníky zvýšení dodávek, což by mohlo vést ke zdvojnásobení počtu vyráběných kusů. Podmínkou je však snížení ceny na 400 Kč/ks.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Zvýšení </a:t>
            </a:r>
            <a:r>
              <a:rPr lang="cs-CZ" sz="2000" dirty="0"/>
              <a:t>výroby vyvolalo nutnost zvýšení celkových fixních nákladů o 50 %, zejména z důvodu nutného rozšíření a modernizace výroby. Zvýšení výroby a modernizace procesu (množstevní slevy a zvýšení produktivity práce) bude mít také dopad na snížení jednotkových variabilních nákladů o 20 %.</a:t>
            </a:r>
          </a:p>
        </p:txBody>
      </p:sp>
    </p:spTree>
    <p:extLst>
      <p:ext uri="{BB962C8B-B14F-4D97-AF65-F5344CB8AC3E}">
        <p14:creationId xmlns:p14="http://schemas.microsoft.com/office/powerpoint/2010/main" val="11482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cs-CZ" sz="21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100" dirty="0" smtClean="0"/>
              <a:t>Určete </a:t>
            </a:r>
            <a:r>
              <a:rPr lang="cs-CZ" sz="2100" dirty="0"/>
              <a:t>jednotkovou kalkulaci pro novou situaci a změnu celkového </a:t>
            </a:r>
            <a:r>
              <a:rPr lang="cs-CZ" sz="2100" dirty="0" smtClean="0"/>
              <a:t>zisku.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1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100" dirty="0" smtClean="0"/>
              <a:t>Vyhodnoťte </a:t>
            </a:r>
            <a:r>
              <a:rPr lang="cs-CZ" sz="2100" dirty="0"/>
              <a:t>novou situaci, pokud by se nepodařilo snížit jednotkové variabilní náklady. </a:t>
            </a:r>
            <a:endParaRPr lang="cs-CZ" sz="2100" dirty="0" smtClean="0"/>
          </a:p>
          <a:p>
            <a:pPr marL="457200" indent="-457200" algn="just">
              <a:buFont typeface="+mj-lt"/>
              <a:buAutoNum type="arabicPeriod"/>
            </a:pPr>
            <a:endParaRPr lang="cs-CZ" sz="21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100" dirty="0" smtClean="0"/>
              <a:t>Vyhodnoťte novou situaci </a:t>
            </a:r>
            <a:r>
              <a:rPr lang="cs-CZ" sz="2100" dirty="0"/>
              <a:t>vzhledem k původní situaci ad 1) s tím, že nárůst celkových fixních nákladů nebude 50 %, ale 70 %. Doporučte/nedoporučte její přijetí.</a:t>
            </a:r>
          </a:p>
        </p:txBody>
      </p:sp>
    </p:spTree>
    <p:extLst>
      <p:ext uri="{BB962C8B-B14F-4D97-AF65-F5344CB8AC3E}">
        <p14:creationId xmlns:p14="http://schemas.microsoft.com/office/powerpoint/2010/main" val="3078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86460"/>
              </p:ext>
            </p:extLst>
          </p:nvPr>
        </p:nvGraphicFramePr>
        <p:xfrm>
          <a:off x="296652" y="1536534"/>
          <a:ext cx="6408715" cy="19681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Kč/ks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Prodejní cena výrobku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 dirty="0">
                          <a:effectLst/>
                        </a:rPr>
                        <a:t>Variabilní náklady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= Příspěvek na úhradu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800">
                          <a:effectLst/>
                        </a:rPr>
                        <a:t>Fixní náklady přidělené výrobku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= Zisk na výrobek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Ad)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1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7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036989"/>
              </p:ext>
            </p:extLst>
          </p:nvPr>
        </p:nvGraphicFramePr>
        <p:xfrm>
          <a:off x="161637" y="1783728"/>
          <a:ext cx="6507723" cy="17961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9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 původní zisk 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Celkový</a:t>
                      </a:r>
                      <a:r>
                        <a:rPr lang="cs-CZ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zisk po změně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Zvýšení zisku o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672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Ad) 1</a:t>
            </a:r>
          </a:p>
        </p:txBody>
      </p:sp>
    </p:spTree>
    <p:extLst>
      <p:ext uri="{BB962C8B-B14F-4D97-AF65-F5344CB8AC3E}">
        <p14:creationId xmlns:p14="http://schemas.microsoft.com/office/powerpoint/2010/main" val="27884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483</Words>
  <Application>Microsoft Office PowerPoint</Application>
  <PresentationFormat>Vlastní</PresentationFormat>
  <Paragraphs>127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 KALKULACE </vt:lpstr>
      <vt:lpstr>Příklad</vt:lpstr>
      <vt:lpstr>Příklad</vt:lpstr>
      <vt:lpstr>Řešení</vt:lpstr>
      <vt:lpstr>Příklad</vt:lpstr>
      <vt:lpstr>Příklad</vt:lpstr>
      <vt:lpstr>Příklad</vt:lpstr>
      <vt:lpstr>Řešení</vt:lpstr>
      <vt:lpstr>Řešení</vt:lpstr>
      <vt:lpstr>Řešení</vt:lpstr>
      <vt:lpstr>Řešení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339</cp:revision>
  <dcterms:created xsi:type="dcterms:W3CDTF">2016-07-06T15:42:34Z</dcterms:created>
  <dcterms:modified xsi:type="dcterms:W3CDTF">2019-10-23T13:48:58Z</dcterms:modified>
</cp:coreProperties>
</file>