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23" r:id="rId3"/>
    <p:sldId id="425" r:id="rId4"/>
    <p:sldId id="427" r:id="rId5"/>
    <p:sldId id="426" r:id="rId6"/>
    <p:sldId id="428" r:id="rId7"/>
    <p:sldId id="429" r:id="rId8"/>
    <p:sldId id="419" r:id="rId9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1566" y="13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51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1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265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124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045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1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>
                <a:solidFill>
                  <a:schemeClr val="bg1"/>
                </a:solidFill>
              </a:rPr>
              <a:t/>
            </a:r>
            <a:br>
              <a:rPr lang="cs-CZ" sz="2100" b="1">
                <a:solidFill>
                  <a:schemeClr val="bg1"/>
                </a:solidFill>
              </a:rPr>
            </a:br>
            <a:r>
              <a:rPr lang="cs-CZ" sz="2100" b="1" smtClean="0">
                <a:solidFill>
                  <a:schemeClr val="bg1"/>
                </a:solidFill>
              </a:rPr>
              <a:t>METODY KALKULACE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Podnik </a:t>
            </a:r>
            <a:r>
              <a:rPr lang="cs-CZ" sz="2100" dirty="0"/>
              <a:t>má v plánu v měsíci červen vyrobit 6 000 kusů výrobků jediného druhu.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Dle </a:t>
            </a:r>
            <a:r>
              <a:rPr lang="cs-CZ" sz="2100" dirty="0"/>
              <a:t>norem je stanoven přímý materiál na 900 Kč na jeden kus a přímé mzdy na 560 Kč na jeden kus.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Rozpočtovaná </a:t>
            </a:r>
            <a:r>
              <a:rPr lang="cs-CZ" sz="2100" dirty="0"/>
              <a:t>výrobní režie činí 1 800 000 Kč, rozpočtovaná správní režie činí 960 000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cs-CZ" sz="2100" dirty="0" smtClean="0"/>
              <a:t>Sestavte </a:t>
            </a:r>
            <a:r>
              <a:rPr lang="cs-CZ" sz="2100" dirty="0"/>
              <a:t>předběžnou kalkulaci výrobku na úrovni vlastních nákladů výkonu.</a:t>
            </a: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56794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88036"/>
              </p:ext>
            </p:extLst>
          </p:nvPr>
        </p:nvGraphicFramePr>
        <p:xfrm>
          <a:off x="183281" y="1239602"/>
          <a:ext cx="6486079" cy="28443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727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Nákladová položka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</a:t>
                      </a:r>
                      <a:r>
                        <a:rPr lang="cs-CZ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ks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Přímý materiál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Přímé mzdy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Výrobní režie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Vlastní náklady výroby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Správní režie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3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Vlastní náklady výkonu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6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000" dirty="0"/>
              <a:t>Podnik </a:t>
            </a:r>
            <a:r>
              <a:rPr lang="cs-CZ" sz="2000" dirty="0" smtClean="0"/>
              <a:t>vyrábí 3 výrobky</a:t>
            </a:r>
            <a:r>
              <a:rPr lang="cs-CZ" sz="2000" dirty="0"/>
              <a:t>, které jsou navzájem podobné, </a:t>
            </a:r>
            <a:r>
              <a:rPr lang="cs-CZ" sz="2000" dirty="0" smtClean="0"/>
              <a:t>avšak liší se </a:t>
            </a:r>
            <a:r>
              <a:rPr lang="cs-CZ" sz="2000" dirty="0"/>
              <a:t>rozměrem. Náklady na výrobu výrobků </a:t>
            </a:r>
            <a:r>
              <a:rPr lang="cs-CZ" sz="2000" dirty="0" smtClean="0"/>
              <a:t>činily      </a:t>
            </a:r>
            <a:r>
              <a:rPr lang="cs-CZ" sz="2000" dirty="0"/>
              <a:t>5 280 000 Kč. </a:t>
            </a:r>
            <a:r>
              <a:rPr lang="cs-CZ" sz="2000" dirty="0" smtClean="0"/>
              <a:t>Sestavte kalkulaci výrobků A</a:t>
            </a:r>
            <a:r>
              <a:rPr lang="cs-CZ" sz="2000" dirty="0"/>
              <a:t>, B, </a:t>
            </a:r>
            <a:r>
              <a:rPr lang="cs-CZ" sz="2000" dirty="0" smtClean="0"/>
              <a:t>C, </a:t>
            </a:r>
            <a:r>
              <a:rPr lang="cs-CZ" sz="2000" dirty="0"/>
              <a:t>jejichž počet a rozměry jsou zachyceny v následující tabulce</a:t>
            </a:r>
            <a:r>
              <a:rPr lang="cs-CZ" sz="2000" dirty="0" smtClean="0"/>
              <a:t>:</a:t>
            </a:r>
          </a:p>
          <a:p>
            <a:pPr algn="just" hangingPunct="0"/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63501"/>
              </p:ext>
            </p:extLst>
          </p:nvPr>
        </p:nvGraphicFramePr>
        <p:xfrm>
          <a:off x="260648" y="2197487"/>
          <a:ext cx="6408711" cy="246249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25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8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1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Výrobek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Počet kusů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Rozměry v 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4 800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1 600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14 400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38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631927"/>
              </p:ext>
            </p:extLst>
          </p:nvPr>
        </p:nvGraphicFramePr>
        <p:xfrm>
          <a:off x="150038" y="1347614"/>
          <a:ext cx="6480720" cy="252836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97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7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Výrobek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Počet kusů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Rozměry v 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Poměrové číslo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Přepočtené množství kusů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4 800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1 600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14 400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0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383372"/>
              </p:ext>
            </p:extLst>
          </p:nvPr>
        </p:nvGraphicFramePr>
        <p:xfrm>
          <a:off x="150038" y="1347615"/>
          <a:ext cx="6519322" cy="26642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2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4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9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jeden výrobek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Výrobku 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Výrobku B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Výrobku C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1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520166"/>
              </p:ext>
            </p:extLst>
          </p:nvPr>
        </p:nvGraphicFramePr>
        <p:xfrm>
          <a:off x="188640" y="1275606"/>
          <a:ext cx="6408712" cy="295232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3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Výrobek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Náklady na jeden kus (v Kč)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Celkové náklady (v Kč</a:t>
                      </a:r>
                      <a:r>
                        <a:rPr lang="cs-CZ" sz="1600" dirty="0" smtClean="0">
                          <a:effectLst/>
                        </a:rPr>
                        <a:t>) výpočet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Celkové náklady (v Kč) výsledek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300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B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450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C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150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6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</TotalTime>
  <Words>244</Words>
  <Application>Microsoft Office PowerPoint</Application>
  <PresentationFormat>Vlastní</PresentationFormat>
  <Paragraphs>89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 METODY KALKULACE</vt:lpstr>
      <vt:lpstr>Příklad</vt:lpstr>
      <vt:lpstr>Řešení</vt:lpstr>
      <vt:lpstr>Příklad</vt:lpstr>
      <vt:lpstr>Řešení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339</cp:revision>
  <dcterms:created xsi:type="dcterms:W3CDTF">2016-07-06T15:42:34Z</dcterms:created>
  <dcterms:modified xsi:type="dcterms:W3CDTF">2019-10-23T13:52:58Z</dcterms:modified>
</cp:coreProperties>
</file>