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23" r:id="rId3"/>
    <p:sldId id="425" r:id="rId4"/>
    <p:sldId id="424" r:id="rId5"/>
    <p:sldId id="426" r:id="rId6"/>
    <p:sldId id="427" r:id="rId7"/>
    <p:sldId id="429" r:id="rId8"/>
    <p:sldId id="430" r:id="rId9"/>
    <p:sldId id="432" r:id="rId10"/>
    <p:sldId id="431" r:id="rId11"/>
    <p:sldId id="433" r:id="rId12"/>
    <p:sldId id="434" r:id="rId13"/>
    <p:sldId id="435" r:id="rId14"/>
    <p:sldId id="436" r:id="rId15"/>
    <p:sldId id="419" r:id="rId16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376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56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05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97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45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77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347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64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76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0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678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678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3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>
                <a:solidFill>
                  <a:schemeClr val="bg1"/>
                </a:solidFill>
              </a:rPr>
              <a:t/>
            </a:r>
            <a:br>
              <a:rPr lang="cs-CZ" sz="2100" b="1">
                <a:solidFill>
                  <a:schemeClr val="bg1"/>
                </a:solidFill>
              </a:rPr>
            </a:br>
            <a:r>
              <a:rPr lang="cs-CZ" sz="2100" b="1" smtClean="0">
                <a:solidFill>
                  <a:schemeClr val="bg1"/>
                </a:solidFill>
              </a:rPr>
              <a:t>METODY KALKULACE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1)</a:t>
            </a:r>
            <a:endParaRPr lang="cs-CZ" altLang="cs-CZ" sz="27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17729"/>
              </p:ext>
            </p:extLst>
          </p:nvPr>
        </p:nvGraphicFramePr>
        <p:xfrm>
          <a:off x="161638" y="1563640"/>
          <a:ext cx="6435714" cy="27659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Přímé náklady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 na </a:t>
                      </a:r>
                      <a:r>
                        <a:rPr lang="cs-CZ" sz="1800" dirty="0" smtClean="0">
                          <a:effectLst/>
                        </a:rPr>
                        <a:t>jednici (1 ks)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1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2)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u="sng" dirty="0"/>
              <a:t>% přirážky = výrobní </a:t>
            </a:r>
            <a:r>
              <a:rPr lang="cs-CZ" sz="2000" b="1" i="1" u="sng" dirty="0" smtClean="0"/>
              <a:t>režie (režijní náklady) </a:t>
            </a:r>
            <a:r>
              <a:rPr lang="cs-CZ" sz="2000" b="1" i="1" u="sng" dirty="0"/>
              <a:t>/ rozvrhová základna</a:t>
            </a:r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3164" y="1838226"/>
          <a:ext cx="6471561" cy="20614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3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2)</a:t>
            </a:r>
            <a:endParaRPr lang="cs-CZ" altLang="cs-CZ" sz="27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219167"/>
              </p:ext>
            </p:extLst>
          </p:nvPr>
        </p:nvGraphicFramePr>
        <p:xfrm>
          <a:off x="161638" y="1563640"/>
          <a:ext cx="6435714" cy="27659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Přímé náklady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Náklady na </a:t>
                      </a:r>
                      <a:r>
                        <a:rPr lang="cs-CZ" sz="1800" dirty="0" smtClean="0">
                          <a:effectLst/>
                        </a:rPr>
                        <a:t>jednici (1 ks)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4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Podnik vyrábí tři výrobky, z nichž jeden je hlavní a dva vedlejší. Hlavního výrobku se vyrobí 750 tun, vedlejšího výrobku 1 se vyrobí 600 tun a vedlejšího výrobku 2 </a:t>
            </a:r>
            <a:r>
              <a:rPr lang="cs-CZ" sz="2000" dirty="0" smtClean="0"/>
              <a:t>dále       </a:t>
            </a:r>
            <a:r>
              <a:rPr lang="cs-CZ" sz="2000" dirty="0"/>
              <a:t>1 200 tun.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Prodejní </a:t>
            </a:r>
            <a:r>
              <a:rPr lang="cs-CZ" sz="2000" dirty="0"/>
              <a:t>cena jedné tuny hlavního výrobku činí 660 000 Kč, u vedlejšího výrobku 1 činí prodejní cena 282 000 Kč a u vedlejšího výrobku 2 činí cena 225 000 Kč. Celkové náklady na výrobu všech tří výrobků je 500 000 000 Kč.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Sestavte kalkulaci </a:t>
            </a:r>
            <a:r>
              <a:rPr lang="cs-CZ" sz="2000" dirty="0"/>
              <a:t>pomocí odečítací metody. 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36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7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20230"/>
              </p:ext>
            </p:extLst>
          </p:nvPr>
        </p:nvGraphicFramePr>
        <p:xfrm>
          <a:off x="161637" y="1203594"/>
          <a:ext cx="6507723" cy="31683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2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Výrobek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Výpočet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Ocenění prodejními cenami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Vedlejší výrobek 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Vedlejší výrobek 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3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Náklady na hlavní </a:t>
                      </a:r>
                      <a:r>
                        <a:rPr lang="cs-CZ" sz="1600" dirty="0" smtClean="0">
                          <a:effectLst/>
                        </a:rPr>
                        <a:t>výrobek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Hlavní výrobek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na 1 tunu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000" dirty="0"/>
              <a:t>Podnik vyrábí dva výrobky (výrobek A, výrobek B). Údaje o jednotlivých nákladech na výrobu výrobků jsou zachyceny v tabulce níže. Stanovte náklady na jednotlivé výrobky pomocí metody přirážkové kalkulace, jestliže je rozvrhová základna tvořena přímými náklady</a:t>
            </a:r>
            <a:r>
              <a:rPr lang="cs-CZ" sz="2000" dirty="0" smtClean="0"/>
              <a:t>.</a:t>
            </a:r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147738"/>
              </p:ext>
            </p:extLst>
          </p:nvPr>
        </p:nvGraphicFramePr>
        <p:xfrm>
          <a:off x="400052" y="2571750"/>
          <a:ext cx="6120680" cy="194421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44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8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4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Výrobek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výrobků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Přímý materiál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Přímé mzdy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Výrobní režie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1 200 000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?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1 600 000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?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2 800 000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1 300 000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3 120 000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u="sng" dirty="0"/>
              <a:t>% přirážky = výrobní </a:t>
            </a:r>
            <a:r>
              <a:rPr lang="cs-CZ" sz="2000" b="1" i="1" u="sng" dirty="0" smtClean="0"/>
              <a:t>režie (režijní náklady) </a:t>
            </a:r>
            <a:r>
              <a:rPr lang="cs-CZ" sz="2000" b="1" i="1" u="sng" dirty="0"/>
              <a:t>/ rozvrhová základna</a:t>
            </a:r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96074"/>
              </p:ext>
            </p:extLst>
          </p:nvPr>
        </p:nvGraphicFramePr>
        <p:xfrm>
          <a:off x="269806" y="1635647"/>
          <a:ext cx="6471561" cy="302433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154624"/>
              </p:ext>
            </p:extLst>
          </p:nvPr>
        </p:nvGraphicFramePr>
        <p:xfrm>
          <a:off x="161637" y="1491630"/>
          <a:ext cx="6507722" cy="20162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6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</a:rPr>
                        <a:t>Výrobek A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Přímý materiál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11493"/>
              </p:ext>
            </p:extLst>
          </p:nvPr>
        </p:nvGraphicFramePr>
        <p:xfrm>
          <a:off x="161637" y="1491630"/>
          <a:ext cx="6507722" cy="20162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6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</a:rPr>
                        <a:t>Výrobek B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Výpočet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Přímý materiál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8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39648"/>
              </p:ext>
            </p:extLst>
          </p:nvPr>
        </p:nvGraphicFramePr>
        <p:xfrm>
          <a:off x="161637" y="1707652"/>
          <a:ext cx="6507722" cy="1800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6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Výrobek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A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B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Přímý materiál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300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200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Přímé mzdy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125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100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Výrobní režie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323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228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Celkem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>
                          <a:effectLst/>
                        </a:rPr>
                        <a:t>748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cs-CZ" sz="2000" dirty="0">
                          <a:effectLst/>
                        </a:rPr>
                        <a:t>528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4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3874" y="904245"/>
            <a:ext cx="64807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dirty="0"/>
              <a:t>Stanovte kalkulaci nákladů na kalkulační jednici, jestliže znáte následující údaje</a:t>
            </a:r>
            <a:r>
              <a:rPr lang="cs-CZ" dirty="0" smtClean="0"/>
              <a:t>.</a:t>
            </a:r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 smtClean="0"/>
          </a:p>
          <a:p>
            <a:pPr algn="just" hangingPunct="0"/>
            <a:endParaRPr lang="cs-CZ" sz="2000" dirty="0" smtClean="0"/>
          </a:p>
          <a:p>
            <a:pPr algn="just" hangingPunct="0"/>
            <a:endParaRPr lang="pl-PL" sz="1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80076"/>
              </p:ext>
            </p:extLst>
          </p:nvPr>
        </p:nvGraphicFramePr>
        <p:xfrm>
          <a:off x="391116" y="1635646"/>
          <a:ext cx="6206236" cy="244827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15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Celkem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Propočet na 1 ks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350 000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Přímé mzdy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1 225 000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Přímý materiál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125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Strojové hodiny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2 500 </a:t>
                      </a:r>
                      <a:r>
                        <a:rPr lang="cs-CZ" sz="1800" dirty="0" smtClean="0">
                          <a:effectLst/>
                        </a:rPr>
                        <a:t>hod.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Přímá energie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 Kč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Strojové hodiny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0,15 </a:t>
                      </a:r>
                      <a:r>
                        <a:rPr lang="cs-CZ" sz="1800" dirty="0" smtClean="0">
                          <a:effectLst/>
                        </a:rPr>
                        <a:t>hod.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8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3874" y="904245"/>
            <a:ext cx="648072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dirty="0" smtClean="0"/>
          </a:p>
          <a:p>
            <a:pPr algn="just" hangingPunct="0"/>
            <a:r>
              <a:rPr lang="cs-CZ" sz="2000" dirty="0" smtClean="0"/>
              <a:t>V </a:t>
            </a:r>
            <a:r>
              <a:rPr lang="cs-CZ" sz="2000" dirty="0"/>
              <a:t>kalkulaci nákladů budeme využívat jedinou rozvrhovou základnu, a to</a:t>
            </a:r>
            <a:r>
              <a:rPr lang="cs-CZ" sz="2000" dirty="0" smtClean="0"/>
              <a:t>: </a:t>
            </a:r>
          </a:p>
          <a:p>
            <a:pPr algn="just" hangingPunct="0"/>
            <a:endParaRPr lang="cs-CZ" sz="2000" dirty="0" smtClean="0"/>
          </a:p>
          <a:p>
            <a:pPr marL="342900" indent="-342900" algn="just" hangingPunct="0">
              <a:buFont typeface="+mj-lt"/>
              <a:buAutoNum type="arabicPeriod"/>
            </a:pPr>
            <a:r>
              <a:rPr lang="cs-CZ" sz="2000" dirty="0"/>
              <a:t>p</a:t>
            </a:r>
            <a:r>
              <a:rPr lang="cs-CZ" sz="2000" dirty="0" smtClean="0"/>
              <a:t>římé mzdy (</a:t>
            </a:r>
            <a:r>
              <a:rPr lang="cs-CZ" sz="2000" dirty="0" err="1" smtClean="0"/>
              <a:t>PMz</a:t>
            </a:r>
            <a:r>
              <a:rPr lang="cs-CZ" sz="2000" dirty="0" smtClean="0"/>
              <a:t>)</a:t>
            </a:r>
          </a:p>
          <a:p>
            <a:pPr marL="342900" indent="-342900" algn="just" hangingPunct="0">
              <a:buFont typeface="+mj-lt"/>
              <a:buAutoNum type="arabicPeriod"/>
            </a:pPr>
            <a:endParaRPr lang="cs-CZ" sz="2000" dirty="0" smtClean="0"/>
          </a:p>
          <a:p>
            <a:pPr marL="342900" indent="-342900" algn="just" hangingPunct="0">
              <a:buFont typeface="+mj-lt"/>
              <a:buAutoNum type="arabicPeriod"/>
            </a:pPr>
            <a:r>
              <a:rPr lang="cs-CZ" sz="2000" dirty="0" smtClean="0"/>
              <a:t>strojové hodiny</a:t>
            </a:r>
            <a:endParaRPr lang="cs-CZ" sz="2000" dirty="0"/>
          </a:p>
          <a:p>
            <a:pPr algn="just" hangingPunct="0"/>
            <a:endParaRPr lang="cs-CZ" sz="2000" dirty="0" smtClean="0"/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584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– ad 1)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u="sng" dirty="0"/>
              <a:t>% přirážky = výrobní </a:t>
            </a:r>
            <a:r>
              <a:rPr lang="cs-CZ" sz="2000" b="1" i="1" u="sng" dirty="0" smtClean="0"/>
              <a:t>režie (režijní náklady) </a:t>
            </a:r>
            <a:r>
              <a:rPr lang="cs-CZ" sz="2000" b="1" i="1" u="sng" dirty="0"/>
              <a:t>/ rozvrhová základna</a:t>
            </a:r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67145"/>
              </p:ext>
            </p:extLst>
          </p:nvPr>
        </p:nvGraphicFramePr>
        <p:xfrm>
          <a:off x="253164" y="1838226"/>
          <a:ext cx="6471561" cy="20614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429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přirážky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</TotalTime>
  <Words>438</Words>
  <Application>Microsoft Office PowerPoint</Application>
  <PresentationFormat>Vlastní</PresentationFormat>
  <Paragraphs>170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SLU</vt:lpstr>
      <vt:lpstr> METODY KALKULACE </vt:lpstr>
      <vt:lpstr>Příklad</vt:lpstr>
      <vt:lpstr>Řešení</vt:lpstr>
      <vt:lpstr>Řešení</vt:lpstr>
      <vt:lpstr>Řešení</vt:lpstr>
      <vt:lpstr>Řešení</vt:lpstr>
      <vt:lpstr>Příklad</vt:lpstr>
      <vt:lpstr>Příklad</vt:lpstr>
      <vt:lpstr>Řešení – ad 1)</vt:lpstr>
      <vt:lpstr>Řešení – ad 1)</vt:lpstr>
      <vt:lpstr>Řešení – ad 2)</vt:lpstr>
      <vt:lpstr>Řešení – ad 2)</vt:lpstr>
      <vt:lpstr>Příklad</vt:lpstr>
      <vt:lpstr>Řešení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344</cp:revision>
  <dcterms:created xsi:type="dcterms:W3CDTF">2016-07-06T15:42:34Z</dcterms:created>
  <dcterms:modified xsi:type="dcterms:W3CDTF">2019-10-23T14:02:28Z</dcterms:modified>
</cp:coreProperties>
</file>