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423" r:id="rId3"/>
    <p:sldId id="425" r:id="rId4"/>
    <p:sldId id="424" r:id="rId5"/>
    <p:sldId id="426" r:id="rId6"/>
    <p:sldId id="419" r:id="rId7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152" d="100"/>
          <a:sy n="152" d="100"/>
        </p:scale>
        <p:origin x="1566" y="13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591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031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804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439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1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6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ODPOVĚDNOSTNÍ ÚČETNICTVÍ – VNITROPODNIKOVÉ CENY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61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1900" dirty="0"/>
              <a:t>Útvar Doprava zajišťuje </a:t>
            </a:r>
            <a:r>
              <a:rPr lang="cs-CZ" sz="1900" dirty="0" smtClean="0"/>
              <a:t>přepravu</a:t>
            </a:r>
            <a:r>
              <a:rPr lang="cs-CZ" sz="1900" dirty="0"/>
              <a:t>.</a:t>
            </a:r>
            <a:r>
              <a:rPr lang="cs-CZ" sz="1900" dirty="0" smtClean="0"/>
              <a:t> Na minulý rok byl </a:t>
            </a:r>
            <a:r>
              <a:rPr lang="cs-CZ" sz="1900" dirty="0"/>
              <a:t>stanoven plán činnosti útvaru 60 000 </a:t>
            </a:r>
            <a:r>
              <a:rPr lang="cs-CZ" sz="1900" dirty="0" smtClean="0"/>
              <a:t>km. Externím zákazníkům byla účtována cena 22,50 </a:t>
            </a:r>
            <a:r>
              <a:rPr lang="cs-CZ" sz="1900" dirty="0"/>
              <a:t>Kč za 1 kilometr (cena obvyklá na trhu). Norma spotřeby pohonných hmot je 35 litrů nafty na 100 km, předpokládaná nákupní cena je 34,50 Kč za litr. </a:t>
            </a:r>
            <a:endParaRPr lang="cs-CZ" sz="1900" dirty="0" smtClean="0"/>
          </a:p>
          <a:p>
            <a:pPr algn="just" hangingPunct="0"/>
            <a:endParaRPr lang="cs-CZ" sz="1900" dirty="0"/>
          </a:p>
          <a:p>
            <a:pPr algn="just" hangingPunct="0"/>
            <a:r>
              <a:rPr lang="cs-CZ" sz="1900" dirty="0"/>
              <a:t>Rozpočet režijních nákladů je stanoven ve výši 355 500 Kč, z toho 175 500 jsou variabilní náklady útvaru a 180 000 Kč náklady fixní. Podnik očekává za sledované období dosažení rentability nákladů ve výši 30 %. Ve skutečnosti </a:t>
            </a:r>
            <a:r>
              <a:rPr lang="cs-CZ" sz="1900" dirty="0" smtClean="0"/>
              <a:t>útvar </a:t>
            </a:r>
            <a:r>
              <a:rPr lang="cs-CZ" sz="1900" dirty="0"/>
              <a:t>Dopravy najezdil 63 000 </a:t>
            </a:r>
            <a:r>
              <a:rPr lang="cs-CZ" sz="1900" dirty="0" smtClean="0"/>
              <a:t>km. </a:t>
            </a:r>
            <a:r>
              <a:rPr lang="cs-CZ" sz="1900" dirty="0"/>
              <a:t>Spotřeboval přitom 22 000 litrů nafty. Celkové skutečně vynaložené náklady střediska byly </a:t>
            </a:r>
            <a:r>
              <a:rPr lang="cs-CZ" sz="1900" dirty="0" smtClean="0"/>
              <a:t>                   1 </a:t>
            </a:r>
            <a:r>
              <a:rPr lang="cs-CZ" sz="1900" dirty="0"/>
              <a:t>162 500 Kč, z toho na pohonné hmoty 792 000 Kč.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335110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846352"/>
            <a:ext cx="648072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Stanovte </a:t>
            </a:r>
            <a:r>
              <a:rPr lang="cs-CZ" sz="2000" dirty="0"/>
              <a:t>vnitropodnikovou cenu na úrovni </a:t>
            </a:r>
            <a:endParaRPr lang="cs-CZ" sz="2000" dirty="0" smtClean="0"/>
          </a:p>
          <a:p>
            <a:endParaRPr lang="cs-CZ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variabilních nákladů,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plných nákladů,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plných </a:t>
            </a:r>
            <a:r>
              <a:rPr lang="cs-CZ" sz="2000" dirty="0"/>
              <a:t>nákladů se ziskovou přirážkou, </a:t>
            </a:r>
            <a:endParaRPr lang="cs-CZ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tržní </a:t>
            </a:r>
            <a:r>
              <a:rPr lang="cs-CZ" sz="2000" dirty="0"/>
              <a:t>ceny. </a:t>
            </a:r>
          </a:p>
          <a:p>
            <a:pPr algn="just" hangingPunct="0"/>
            <a:endParaRPr lang="cs-CZ" sz="2000" dirty="0"/>
          </a:p>
          <a:p>
            <a:pPr algn="just" hangingPunct="0"/>
            <a:endParaRPr lang="cs-CZ" sz="2000" dirty="0"/>
          </a:p>
          <a:p>
            <a:pPr algn="just" hangingPunct="0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6063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901183"/>
              </p:ext>
            </p:extLst>
          </p:nvPr>
        </p:nvGraphicFramePr>
        <p:xfrm>
          <a:off x="188640" y="1059582"/>
          <a:ext cx="6552728" cy="302433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22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9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76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Kalkulace</a:t>
                      </a:r>
                      <a:r>
                        <a:rPr lang="cs-CZ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 1 km přepravy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Nákladová položka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Výpočet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 (Kč/km)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Jednicový</a:t>
                      </a:r>
                      <a:r>
                        <a:rPr lang="cs-CZ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materiál (PHM)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2734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Variabilní</a:t>
                      </a:r>
                      <a:r>
                        <a:rPr lang="cs-CZ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režie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734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Fixní</a:t>
                      </a:r>
                      <a:r>
                        <a:rPr lang="cs-CZ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režie</a:t>
                      </a:r>
                      <a:endParaRPr lang="cs-CZ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66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996710"/>
              </p:ext>
            </p:extLst>
          </p:nvPr>
        </p:nvGraphicFramePr>
        <p:xfrm>
          <a:off x="188640" y="1059582"/>
          <a:ext cx="6552728" cy="338437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257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5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1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Vnitropodniková</a:t>
                      </a:r>
                      <a:r>
                        <a:rPr lang="cs-CZ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cena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cs-CZ" sz="16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úrovni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Výpočet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 (Kč/km)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6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</a:t>
                      </a:r>
                      <a:r>
                        <a:rPr lang="cs-CZ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variabilních nákladů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303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 plných nákladů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303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plných nákladů se ziskovou přirážkou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303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d) tržní ceny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7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4634</TotalTime>
  <Words>219</Words>
  <Application>Microsoft Office PowerPoint</Application>
  <PresentationFormat>Vlastní</PresentationFormat>
  <Paragraphs>40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SLU</vt:lpstr>
      <vt:lpstr> ODPOVĚDNOSTNÍ ÚČETNICTVÍ – VNITROPODNIKOVÉ CENY </vt:lpstr>
      <vt:lpstr>Příklad</vt:lpstr>
      <vt:lpstr>Příklad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333</cp:revision>
  <dcterms:created xsi:type="dcterms:W3CDTF">2016-07-06T15:42:34Z</dcterms:created>
  <dcterms:modified xsi:type="dcterms:W3CDTF">2019-10-23T14:05:02Z</dcterms:modified>
</cp:coreProperties>
</file>