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23" r:id="rId3"/>
    <p:sldId id="424" r:id="rId4"/>
    <p:sldId id="426" r:id="rId5"/>
    <p:sldId id="427" r:id="rId6"/>
    <p:sldId id="425" r:id="rId7"/>
    <p:sldId id="419" r:id="rId8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152" d="100"/>
          <a:sy n="152" d="100"/>
        </p:scale>
        <p:origin x="1566" y="132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380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884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4432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474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848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1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197" y="1059586"/>
            <a:ext cx="1274625" cy="994208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843558"/>
            <a:ext cx="4212468" cy="3456384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>
                <a:solidFill>
                  <a:schemeClr val="bg1"/>
                </a:solidFill>
              </a:rPr>
              <a:t/>
            </a:r>
            <a:br>
              <a:rPr lang="cs-CZ" sz="2100" b="1" dirty="0">
                <a:solidFill>
                  <a:schemeClr val="bg1"/>
                </a:solidFill>
              </a:rPr>
            </a:br>
            <a:r>
              <a:rPr lang="cs-CZ" sz="2100" b="1" dirty="0">
                <a:solidFill>
                  <a:schemeClr val="bg1"/>
                </a:solidFill>
              </a:rPr>
              <a:t>ODPOVĚDNOSTNÍ ÚČETNICTVÍ – VNITROPODNIKOVÉ CENY</a:t>
            </a: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r>
              <a:rPr lang="cs-CZ" sz="2100" dirty="0">
                <a:solidFill>
                  <a:schemeClr val="bg1"/>
                </a:solidFill>
              </a:rPr>
              <a:t/>
            </a:r>
            <a:br>
              <a:rPr lang="cs-CZ" sz="2100" dirty="0">
                <a:solidFill>
                  <a:schemeClr val="bg1"/>
                </a:solidFill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4097861" y="3381840"/>
            <a:ext cx="2760143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49434" y="3381840"/>
            <a:ext cx="2160240" cy="6480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350" dirty="0"/>
              <a:t>Ing. Markéta </a:t>
            </a:r>
            <a:r>
              <a:rPr lang="cs-CZ" sz="1350" dirty="0" err="1"/>
              <a:t>Šeligová</a:t>
            </a:r>
            <a:r>
              <a:rPr lang="cs-CZ" sz="1350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Daná firma dodává na trh jeden druh směsi pro přípravu ovocných nápojů. Cena za 1 kg činí 100 Kč.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V</a:t>
            </a:r>
            <a:r>
              <a:rPr lang="cs-CZ" sz="2000" dirty="0"/>
              <a:t> roce 2018 předpokládala výrobu a prodej 500 000 kg směsi, ve skutečnosti bylo vyrobeno 520 000 kg, ale prodáno pouze 480 000 kg (nebyl žádný počáteční ani konečný stav nedokončené výroby). </a:t>
            </a:r>
            <a:endParaRPr lang="cs-CZ" sz="2000" dirty="0" smtClean="0"/>
          </a:p>
          <a:p>
            <a:pPr algn="just"/>
            <a:endParaRPr lang="cs-CZ" sz="2000" dirty="0"/>
          </a:p>
          <a:p>
            <a:pPr algn="just"/>
            <a:r>
              <a:rPr lang="cs-CZ" sz="2000" dirty="0" smtClean="0"/>
              <a:t>Organizačně </a:t>
            </a:r>
            <a:r>
              <a:rPr lang="cs-CZ" sz="2000" dirty="0"/>
              <a:t>je firma členěna pouze do dvou útvarů, a to: </a:t>
            </a:r>
            <a:r>
              <a:rPr lang="cs-CZ" sz="2000" dirty="0" smtClean="0"/>
              <a:t>Výroba </a:t>
            </a:r>
            <a:r>
              <a:rPr lang="cs-CZ" sz="2000" dirty="0"/>
              <a:t>a </a:t>
            </a:r>
            <a:r>
              <a:rPr lang="cs-CZ" sz="2000" dirty="0" smtClean="0"/>
              <a:t>Prodej</a:t>
            </a:r>
            <a:r>
              <a:rPr lang="cs-CZ" sz="2000" dirty="0"/>
              <a:t>. </a:t>
            </a:r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53199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846352"/>
            <a:ext cx="648072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1950" dirty="0" smtClean="0"/>
              <a:t>Předem stanovené náklady v roce 2018 jsou zachyceny v následující tabulce:</a:t>
            </a:r>
          </a:p>
          <a:p>
            <a:pPr algn="just" hangingPunct="0"/>
            <a:endParaRPr lang="cs-CZ" sz="1950" dirty="0"/>
          </a:p>
          <a:p>
            <a:pPr algn="just" hangingPunct="0"/>
            <a:endParaRPr lang="cs-CZ" sz="1950" dirty="0" smtClean="0"/>
          </a:p>
          <a:p>
            <a:pPr algn="just" hangingPunct="0"/>
            <a:endParaRPr lang="cs-CZ" sz="1900" dirty="0"/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/>
          </a:p>
          <a:p>
            <a:pPr algn="just" hangingPunct="0"/>
            <a:endParaRPr lang="pl-PL" sz="1200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602866"/>
              </p:ext>
            </p:extLst>
          </p:nvPr>
        </p:nvGraphicFramePr>
        <p:xfrm>
          <a:off x="130021" y="1635644"/>
          <a:ext cx="6611347" cy="266429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64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06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náklady na 1 kg (Kč/kg)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náklady celkem (v Kč)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Jednicový materiál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Jednicové mzdy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Režijní náklady na výrobu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5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7 500 000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0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Režijní náklady na prodej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6 000 000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Celkem 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40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13 500 000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72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846352"/>
            <a:ext cx="64807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hangingPunct="0"/>
            <a:r>
              <a:rPr lang="cs-CZ" sz="1950" dirty="0" smtClean="0"/>
              <a:t>Skutečně vynaložené náklady v roce 2018 jsou zachyceny v následující tabulce:</a:t>
            </a:r>
          </a:p>
          <a:p>
            <a:pPr algn="just" hangingPunct="0"/>
            <a:endParaRPr lang="cs-CZ" sz="1950" dirty="0"/>
          </a:p>
          <a:p>
            <a:pPr algn="just" hangingPunct="0"/>
            <a:endParaRPr lang="cs-CZ" sz="1950" dirty="0" smtClean="0"/>
          </a:p>
          <a:p>
            <a:pPr algn="just" hangingPunct="0"/>
            <a:endParaRPr lang="cs-CZ" sz="1950" dirty="0"/>
          </a:p>
          <a:p>
            <a:pPr algn="just" hangingPunct="0"/>
            <a:endParaRPr lang="cs-CZ" sz="1950" dirty="0" smtClean="0"/>
          </a:p>
          <a:p>
            <a:pPr algn="just" hangingPunct="0"/>
            <a:endParaRPr lang="cs-CZ" sz="1900" dirty="0"/>
          </a:p>
          <a:p>
            <a:pPr algn="just" hangingPunct="0"/>
            <a:endParaRPr lang="cs-CZ" sz="2000" dirty="0"/>
          </a:p>
          <a:p>
            <a:pPr algn="just" hangingPunct="0"/>
            <a:endParaRPr lang="cs-CZ" sz="2000" dirty="0"/>
          </a:p>
          <a:p>
            <a:pPr algn="just" hangingPunct="0"/>
            <a:endParaRPr lang="pl-PL" sz="12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293846"/>
              </p:ext>
            </p:extLst>
          </p:nvPr>
        </p:nvGraphicFramePr>
        <p:xfrm>
          <a:off x="260648" y="1635647"/>
          <a:ext cx="6408711" cy="2736303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001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6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808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Položka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Variabilní náklady celkem (v Kč)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Fixní náklady celkem (v Kč)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Jednicový materiál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10 500 000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Jednicové mzdy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2 700 000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92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Výrobní režie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2 500 000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7 200 000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4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Prodejní náklady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4 900 000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5 900 000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537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/>
              <a:t>Příklad</a:t>
            </a:r>
            <a:endParaRPr lang="cs-CZ" altLang="cs-CZ" sz="21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260648" y="915566"/>
            <a:ext cx="64807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cs-CZ" sz="2000" dirty="0" smtClean="0"/>
              <a:t>Stanovte </a:t>
            </a:r>
            <a:r>
              <a:rPr lang="cs-CZ" sz="2000" dirty="0"/>
              <a:t>vnitropodnikovou cenu na úrovni plných nákladů pro ocenění výkonů střediska Výroba a střediska Prodej.</a:t>
            </a:r>
          </a:p>
          <a:p>
            <a:pPr algn="just" hangingPunct="0"/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36524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400052" y="987574"/>
            <a:ext cx="5778642" cy="237626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3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30022" y="267494"/>
            <a:ext cx="6048672" cy="540060"/>
          </a:xfrm>
        </p:spPr>
        <p:txBody>
          <a:bodyPr/>
          <a:lstStyle/>
          <a:p>
            <a:r>
              <a:rPr lang="cs-CZ" altLang="cs-CZ" sz="2700" b="1" dirty="0" smtClean="0"/>
              <a:t>Řešení</a:t>
            </a:r>
            <a:endParaRPr lang="cs-CZ" altLang="cs-CZ" sz="2100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35291"/>
              </p:ext>
            </p:extLst>
          </p:nvPr>
        </p:nvGraphicFramePr>
        <p:xfrm>
          <a:off x="130021" y="1707652"/>
          <a:ext cx="6611347" cy="205628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224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65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15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 dirty="0">
                          <a:effectLst/>
                        </a:rPr>
                        <a:t>Středisko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>
                          <a:effectLst/>
                        </a:rPr>
                        <a:t>Výpočet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 dirty="0">
                          <a:effectLst/>
                        </a:rPr>
                        <a:t>Vnitropodniková cena (VPC) v Kč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>
                          <a:effectLst/>
                        </a:rPr>
                        <a:t>Výroba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64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>
                          <a:effectLst/>
                        </a:rPr>
                        <a:t>Prodej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711200" algn="l"/>
                        </a:tabLs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3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6682" y="2193708"/>
            <a:ext cx="5022558" cy="1026114"/>
          </a:xfrm>
        </p:spPr>
        <p:txBody>
          <a:bodyPr/>
          <a:lstStyle/>
          <a:p>
            <a:pPr algn="ctr"/>
            <a:r>
              <a:rPr lang="cs-CZ" altLang="cs-CZ" sz="3000" b="1" dirty="0">
                <a:solidFill>
                  <a:srgbClr val="00544D"/>
                </a:solidFill>
              </a:rPr>
              <a:t>Děkuji za pozornost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</TotalTime>
  <Words>162</Words>
  <Application>Microsoft Office PowerPoint</Application>
  <PresentationFormat>Vlastní</PresentationFormat>
  <Paragraphs>79</Paragraphs>
  <Slides>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SLU</vt:lpstr>
      <vt:lpstr>  ODPOVĚDNOSTNÍ ÚČETNICTVÍ – VNITROPODNIKOVÉ CENY  </vt:lpstr>
      <vt:lpstr>Příklad</vt:lpstr>
      <vt:lpstr>Příklad</vt:lpstr>
      <vt:lpstr>Příklad</vt:lpstr>
      <vt:lpstr>Příklad</vt:lpstr>
      <vt:lpstr>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sel0010</cp:lastModifiedBy>
  <cp:revision>335</cp:revision>
  <dcterms:created xsi:type="dcterms:W3CDTF">2016-07-06T15:42:34Z</dcterms:created>
  <dcterms:modified xsi:type="dcterms:W3CDTF">2019-10-23T14:06:46Z</dcterms:modified>
</cp:coreProperties>
</file>