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19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5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16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347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8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103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3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84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 smtClean="0">
                <a:solidFill>
                  <a:schemeClr val="bg1"/>
                </a:solidFill>
              </a:rPr>
              <a:t/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ODPOVĚDNOSTNÍ ÚČETNICTVÍ – VNITROPODNIKOVÝ VÝSLEDEK HOSPODAŘENÍ</a:t>
            </a:r>
            <a:r>
              <a:rPr lang="cs-CZ" sz="2100" dirty="0" smtClean="0">
                <a:solidFill>
                  <a:schemeClr val="bg1"/>
                </a:solidFill>
              </a:rPr>
              <a:t/>
            </a:r>
            <a:br>
              <a:rPr lang="cs-CZ" sz="2100" dirty="0" smtClean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000" dirty="0"/>
              <a:t>Útvar dopravy, který je řízený v režimu nákladového střediska, předává ostatním útvarům v rámci podniku své výkony, které jsou vyjádřeny ujetými km a oceněné vnitropodnikovou cenou na úrovni předem stanovených plných střediskových nákladů. </a:t>
            </a:r>
            <a:endParaRPr lang="cs-CZ" sz="2000" dirty="0" smtClean="0"/>
          </a:p>
          <a:p>
            <a:pPr algn="just" hangingPunct="0"/>
            <a:endParaRPr lang="cs-CZ" sz="2000" dirty="0"/>
          </a:p>
          <a:p>
            <a:pPr algn="just" hangingPunct="0"/>
            <a:r>
              <a:rPr lang="cs-CZ" sz="2000" dirty="0" smtClean="0"/>
              <a:t>Vnitropodniková </a:t>
            </a:r>
            <a:r>
              <a:rPr lang="cs-CZ" sz="2000" dirty="0"/>
              <a:t>cena 1 km činí podle kalkulace 40,- Kč a </a:t>
            </a:r>
            <a:r>
              <a:rPr lang="cs-CZ" sz="2000" dirty="0" smtClean="0"/>
              <a:t>byla </a:t>
            </a:r>
            <a:r>
              <a:rPr lang="cs-CZ" sz="2000" dirty="0"/>
              <a:t>odvozena z následujících údajů: </a:t>
            </a:r>
            <a:endParaRPr lang="cs-CZ" sz="2000" dirty="0" smtClean="0"/>
          </a:p>
          <a:p>
            <a:pPr algn="just" hangingPunct="0"/>
            <a:endParaRPr lang="cs-CZ" sz="2000" dirty="0"/>
          </a:p>
          <a:p>
            <a:pPr marL="800100" lvl="1" indent="-342900" algn="just" hangingPunct="0">
              <a:buFont typeface="Arial" panose="020B0604020202020204" pitchFamily="34" charset="0"/>
              <a:buChar char="•"/>
            </a:pPr>
            <a:r>
              <a:rPr lang="cs-CZ" sz="2000" dirty="0" smtClean="0"/>
              <a:t>spotřeba </a:t>
            </a:r>
            <a:r>
              <a:rPr lang="cs-CZ" sz="2000" dirty="0"/>
              <a:t>jednicových pohonných hmot 20,00 Kč </a:t>
            </a:r>
            <a:endParaRPr lang="cs-CZ" sz="2000" dirty="0" smtClean="0"/>
          </a:p>
          <a:p>
            <a:pPr marL="800100" lvl="1" indent="-342900" algn="just" hangingPunct="0">
              <a:buFont typeface="Arial" panose="020B0604020202020204" pitchFamily="34" charset="0"/>
              <a:buChar char="•"/>
            </a:pPr>
            <a:r>
              <a:rPr lang="cs-CZ" sz="2000" dirty="0" smtClean="0"/>
              <a:t>variabilní </a:t>
            </a:r>
            <a:r>
              <a:rPr lang="cs-CZ" sz="2000" dirty="0"/>
              <a:t>režie (opravy a údržba) 4,00 </a:t>
            </a:r>
            <a:r>
              <a:rPr lang="cs-CZ" sz="2000"/>
              <a:t>Kč </a:t>
            </a:r>
            <a:endParaRPr lang="cs-CZ" sz="2000" smtClean="0"/>
          </a:p>
          <a:p>
            <a:pPr marL="800100" lvl="1" indent="-342900" algn="just" hangingPunct="0">
              <a:buFont typeface="Arial" panose="020B0604020202020204" pitchFamily="34" charset="0"/>
              <a:buChar char="•"/>
            </a:pPr>
            <a:r>
              <a:rPr lang="cs-CZ" sz="2000" smtClean="0"/>
              <a:t>fixní </a:t>
            </a:r>
            <a:r>
              <a:rPr lang="cs-CZ" sz="2000" dirty="0"/>
              <a:t>režie 16,00 Kč 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06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4762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50" dirty="0" smtClean="0"/>
              <a:t>Podíl </a:t>
            </a:r>
            <a:r>
              <a:rPr lang="cs-CZ" sz="1950" dirty="0"/>
              <a:t>fixní režie, který připadá na l km, byl odvozen ze střediskového rozpočtu fixních nákladů ve výši </a:t>
            </a:r>
            <a:r>
              <a:rPr lang="cs-CZ" sz="1950" dirty="0" smtClean="0"/>
              <a:t>100 </a:t>
            </a:r>
            <a:r>
              <a:rPr lang="cs-CZ" sz="1950" dirty="0"/>
              <a:t>000 Kč a ze stanovení kapacity útvaru 200 000 ujetých km. </a:t>
            </a:r>
            <a:endParaRPr lang="cs-CZ" sz="1950" dirty="0" smtClean="0"/>
          </a:p>
          <a:p>
            <a:pPr algn="just" hangingPunct="0"/>
            <a:endParaRPr lang="cs-CZ" sz="1950" dirty="0"/>
          </a:p>
          <a:p>
            <a:pPr algn="just" hangingPunct="0"/>
            <a:r>
              <a:rPr lang="cs-CZ" sz="1950" dirty="0"/>
              <a:t>Ve sledovaném období předal útvar dopravy ostatním střediskům celkem 102 000 km. </a:t>
            </a:r>
            <a:r>
              <a:rPr lang="cs-CZ" sz="1950" dirty="0" smtClean="0"/>
              <a:t> V </a:t>
            </a:r>
            <a:r>
              <a:rPr lang="cs-CZ" sz="1950" dirty="0"/>
              <a:t>souvislosti s jejich provedením vynaložil 2 032 000 Kč na spotřebu jednicových pohonných hmot, 388 000 Kč variabilní režie na opravy a údržbu vozidel a 1 616 000 Kč fixních režijních nákladů</a:t>
            </a:r>
            <a:r>
              <a:rPr lang="cs-CZ" sz="1950" dirty="0" smtClean="0"/>
              <a:t>.</a:t>
            </a:r>
          </a:p>
          <a:p>
            <a:pPr algn="just" hangingPunct="0"/>
            <a:endParaRPr lang="cs-CZ" sz="1900" dirty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1900" dirty="0"/>
              <a:t>Zjistěte vnitropodnikový hospodářský výsledek hospodaření útvaru dopravy a </a:t>
            </a:r>
            <a:r>
              <a:rPr lang="cs-CZ" sz="1900" dirty="0" smtClean="0"/>
              <a:t>vypočítejte odchylky nákladů (popř. hospodárnost).</a:t>
            </a:r>
            <a:endParaRPr lang="cs-CZ" sz="1900" dirty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9199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u="sng" dirty="0" smtClean="0"/>
              <a:t>VVH = plánované náklady (výnosy) – skutečné náklady (náklady)</a:t>
            </a:r>
            <a:endParaRPr lang="pl-PL" sz="11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89026"/>
              </p:ext>
            </p:extLst>
          </p:nvPr>
        </p:nvGraphicFramePr>
        <p:xfrm>
          <a:off x="130021" y="1392910"/>
          <a:ext cx="6611346" cy="31800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5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2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3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2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52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Plánované náklady (výnosy)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Skutečné náklady (náklady)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Vnitropodnikový výsledek hospodaření (VVH)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Spotřeba PHM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Variabilní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Fixní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Celkem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3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Daná firma dodává na trh jeden druh směsi pro přípravu ovocných nápojů. Cena za 1 kg činí 100 Kč.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V</a:t>
            </a:r>
            <a:r>
              <a:rPr lang="cs-CZ" sz="2000" dirty="0"/>
              <a:t> roce 2018 předpokládala výrobu a prodej 500 000 kg směsi, ve skutečnosti bylo vyrobeno 520 000 kg, ale prodáno pouze 480 000 kg (nebyl žádný počáteční ani konečný stav nedokončené výroby).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Organizačně </a:t>
            </a:r>
            <a:r>
              <a:rPr lang="cs-CZ" sz="2000" dirty="0"/>
              <a:t>je firma členěna pouze do dvou útvarů, a to: </a:t>
            </a:r>
            <a:r>
              <a:rPr lang="cs-CZ" sz="2000" dirty="0" smtClean="0"/>
              <a:t>Výroba </a:t>
            </a:r>
            <a:r>
              <a:rPr lang="cs-CZ" sz="2000" dirty="0"/>
              <a:t>a </a:t>
            </a:r>
            <a:r>
              <a:rPr lang="cs-CZ" sz="2000" dirty="0" smtClean="0"/>
              <a:t>Prodej</a:t>
            </a:r>
            <a:r>
              <a:rPr lang="cs-CZ" sz="2000" dirty="0"/>
              <a:t>. 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3408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50" dirty="0" smtClean="0"/>
              <a:t>Předem stanovené náklady v roce 2018 jsou zachyceny v následující tabulce:</a:t>
            </a:r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00" dirty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30021" y="1635645"/>
          <a:ext cx="6611347" cy="24688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6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na 1 kg (Kč/kg)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celkem (v 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Jednicové mzdy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na výrobu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Režijní náklady na prodej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6 000 000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Celkem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13 500 000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8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50" dirty="0" smtClean="0"/>
              <a:t>Skutečně vynaložené náklady v roce 2018 jsou zachyceny v následující tabulce:</a:t>
            </a:r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00" dirty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60648" y="1635647"/>
          <a:ext cx="6408711" cy="27363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0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celkem (v 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celkem (v 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mzdy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2 700 000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7 200 000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Prodejní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4 900 000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5 900 000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3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Zjistěte výsledky hospodaření </a:t>
            </a:r>
            <a:r>
              <a:rPr lang="cs-CZ" sz="2000" dirty="0"/>
              <a:t>střediska Výroba a </a:t>
            </a:r>
            <a:r>
              <a:rPr lang="cs-CZ" sz="2000" dirty="0" smtClean="0"/>
              <a:t>Prodej (tedy vnitropodnikový výsledek hospodaření) </a:t>
            </a:r>
            <a:r>
              <a:rPr lang="cs-CZ" sz="2000" dirty="0"/>
              <a:t>za předpokladu, že vnitropodniková cena je stanovena na úrovni předem stanovených plných nákladů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872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295797"/>
              </p:ext>
            </p:extLst>
          </p:nvPr>
        </p:nvGraphicFramePr>
        <p:xfrm>
          <a:off x="130022" y="1284901"/>
          <a:ext cx="6539338" cy="344709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1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5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 dirty="0">
                          <a:effectLst/>
                        </a:rPr>
                        <a:t>Položka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Plánované náklady (výnosy)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Skutečné náklady (náklady)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 dirty="0">
                          <a:effectLst/>
                        </a:rPr>
                        <a:t>Vnitropodnikový výsledek hospodaření (VVH)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Středisko Výroba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Jednicový materiál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Jednicové mzdy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Výrobní režie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Středisko Prodej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72560" y="915566"/>
            <a:ext cx="6396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i="1" u="sng" dirty="0"/>
              <a:t>VVH = plánované náklady (výnosy) – skutečné náklady (náklady)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5178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4740</TotalTime>
  <Words>418</Words>
  <Application>Microsoft Office PowerPoint</Application>
  <PresentationFormat>Vlastní</PresentationFormat>
  <Paragraphs>142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SLU</vt:lpstr>
      <vt:lpstr> ODPOVĚDNOSTNÍ ÚČETNICTVÍ – VNITROPODNIKOVÝ VÝSLEDEK HOSPODAŘENÍ </vt:lpstr>
      <vt:lpstr>Příklad</vt:lpstr>
      <vt:lpstr>Příklad</vt:lpstr>
      <vt:lpstr>Řešení</vt:lpstr>
      <vt:lpstr>Příklad</vt:lpstr>
      <vt:lpstr>Příklad</vt:lpstr>
      <vt:lpstr>Příklad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332</cp:revision>
  <dcterms:created xsi:type="dcterms:W3CDTF">2016-07-06T15:42:34Z</dcterms:created>
  <dcterms:modified xsi:type="dcterms:W3CDTF">2019-10-23T14:15:34Z</dcterms:modified>
</cp:coreProperties>
</file>