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3" r:id="rId3"/>
    <p:sldId id="426" r:id="rId4"/>
    <p:sldId id="427" r:id="rId5"/>
    <p:sldId id="428" r:id="rId6"/>
    <p:sldId id="425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1566" y="13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50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884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29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5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ODPOVĚDNOSTNÍ </a:t>
            </a:r>
            <a:r>
              <a:rPr lang="cs-CZ" sz="2100" b="1" dirty="0">
                <a:solidFill>
                  <a:schemeClr val="bg1"/>
                </a:solidFill>
              </a:rPr>
              <a:t>ÚČETNICTVÍ – VNITROPODNIKOVÝ VÝSLEDEK HOSPODAŘENÍ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000" dirty="0" smtClean="0"/>
          </a:p>
          <a:p>
            <a:pPr algn="just" hangingPunct="0"/>
            <a:r>
              <a:rPr lang="cs-CZ" sz="2000" dirty="0" smtClean="0"/>
              <a:t>Předmětem </a:t>
            </a:r>
            <a:r>
              <a:rPr lang="cs-CZ" sz="2000" dirty="0"/>
              <a:t>činnosti společnosti je výroba porcelánových hrníčků. Středisko Granulát vyrábí granulát, který se převážně dále zpracovává při výrobě porcelánových výrobků, ale zároveň se prodává i externím odběratelům. </a:t>
            </a:r>
            <a:endParaRPr lang="cs-CZ" sz="2000" dirty="0" smtClean="0"/>
          </a:p>
          <a:p>
            <a:pPr algn="just" hangingPunct="0"/>
            <a:endParaRPr lang="cs-CZ" sz="2000" dirty="0"/>
          </a:p>
          <a:p>
            <a:pPr algn="just" hangingPunct="0"/>
            <a:r>
              <a:rPr lang="cs-CZ" sz="2000" dirty="0" smtClean="0"/>
              <a:t>V </a:t>
            </a:r>
            <a:r>
              <a:rPr lang="cs-CZ" sz="2000" dirty="0"/>
              <a:t>období </a:t>
            </a:r>
            <a:r>
              <a:rPr lang="cs-CZ" sz="2000" dirty="0" smtClean="0"/>
              <a:t>ledna 2018 </a:t>
            </a:r>
            <a:r>
              <a:rPr lang="cs-CZ" sz="2000" dirty="0"/>
              <a:t>středisko vyrobilo 11 000 t granulátu, z toho se 8 000 t spotřebovalo v další výrobě a 3 000 t se prodalo externím odběratelům. Prodejní cena 1 tuny granulátu externím odběratelům je 1 800 Kč. </a:t>
            </a:r>
          </a:p>
          <a:p>
            <a:pPr algn="just" hangingPunct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9044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Předem stanovené náklady na 1 tunu granulátu jsou následující:</a:t>
            </a:r>
          </a:p>
          <a:p>
            <a:pPr algn="just" hangingPunct="0"/>
            <a:endParaRPr lang="pl-PL" sz="1200" dirty="0" smtClean="0"/>
          </a:p>
          <a:p>
            <a:pPr algn="just" hangingPunct="0"/>
            <a:endParaRPr lang="pl-PL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817259"/>
              </p:ext>
            </p:extLst>
          </p:nvPr>
        </p:nvGraphicFramePr>
        <p:xfrm>
          <a:off x="260648" y="1707654"/>
          <a:ext cx="6408712" cy="252028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96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2000">
                          <a:effectLst/>
                        </a:rPr>
                        <a:t>Položka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2000" dirty="0">
                          <a:effectLst/>
                        </a:rPr>
                        <a:t>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Variabilní náklady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600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Fixní náklady (stanovené jako podíl celkových rozpočtovaných fixních nákladů 7 000 000 Kč a plánované objemu výkonů 10 000 t)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700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Skutečně vynaložené náklady činily ve sledovaném období:</a:t>
            </a:r>
          </a:p>
          <a:p>
            <a:pPr algn="just" hangingPunct="0"/>
            <a:endParaRPr lang="pl-PL" sz="1200" dirty="0" smtClean="0"/>
          </a:p>
          <a:p>
            <a:pPr algn="just" hangingPunct="0"/>
            <a:endParaRPr lang="pl-PL" sz="1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75493"/>
              </p:ext>
            </p:extLst>
          </p:nvPr>
        </p:nvGraphicFramePr>
        <p:xfrm>
          <a:off x="130022" y="1851670"/>
          <a:ext cx="6611346" cy="20162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85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3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2000">
                          <a:effectLst/>
                        </a:rPr>
                        <a:t>Položka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2000" dirty="0">
                          <a:effectLst/>
                        </a:rPr>
                        <a:t>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Celkové variabilní náklady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6 582 000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Celkové fixní náklady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7 100 000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6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Předpokládejme, že středisko je řízeno v režimu nákladového a ziskového střediska, tzn., že výkony se nejprve oceňují předem stanovenými plnými náklady, ale následně se středisku uzná zisk z prodeje externím odběratelům.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Stanovte výsledek střediska, tedy vnitropodnikový výsledek hospodaření.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5193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5334" y="722868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i="1" u="sng" dirty="0" smtClean="0"/>
              <a:t>VVH = plánované náklady (výnosy) – skutečné náklady (náklady)</a:t>
            </a:r>
            <a:endParaRPr lang="pl-PL" sz="1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462015"/>
              </p:ext>
            </p:extLst>
          </p:nvPr>
        </p:nvGraphicFramePr>
        <p:xfrm>
          <a:off x="195333" y="1030645"/>
          <a:ext cx="6480720" cy="38475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88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1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600" dirty="0" smtClean="0">
                          <a:effectLst/>
                        </a:rPr>
                        <a:t>Položka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Plánované náklady (výnosy)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Skutečné náklady (náklady)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Vnitropodnikový výsledek hospodaření (VVH)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náklady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Fixní náklady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VVH nákladového střediska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+ zisk z externích prodejů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Celkový VVH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50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</TotalTime>
  <Words>240</Words>
  <Application>Microsoft Office PowerPoint</Application>
  <PresentationFormat>Vlastní</PresentationFormat>
  <Paragraphs>60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 ODPOVĚDNOSTNÍ ÚČETNICTVÍ – VNITROPODNIKOVÝ VÝSLEDEK HOSPODAŘENÍ  </vt:lpstr>
      <vt:lpstr>Příklad</vt:lpstr>
      <vt:lpstr>Příklad</vt:lpstr>
      <vt:lpstr>Příklad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334</cp:revision>
  <dcterms:created xsi:type="dcterms:W3CDTF">2016-07-06T15:42:34Z</dcterms:created>
  <dcterms:modified xsi:type="dcterms:W3CDTF">2019-10-23T14:21:17Z</dcterms:modified>
</cp:coreProperties>
</file>