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423" r:id="rId3"/>
    <p:sldId id="425" r:id="rId4"/>
    <p:sldId id="426" r:id="rId5"/>
    <p:sldId id="424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434" r:id="rId14"/>
    <p:sldId id="419" r:id="rId15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152" d="100"/>
          <a:sy n="152" d="100"/>
        </p:scale>
        <p:origin x="1566" y="132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335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045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369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5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96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806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618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698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970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574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475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753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1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6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100" b="1" dirty="0" smtClean="0">
                <a:solidFill>
                  <a:schemeClr val="bg1"/>
                </a:solidFill>
              </a:rPr>
              <a:t>ROZPOČET (PLNĚNÍ, VYHODNOCOVÁNÍ) + SPOTŘEBNÍ, OBJEMOVÁ ODCHYLKA</a:t>
            </a:r>
            <a:r>
              <a:rPr lang="cs-CZ" sz="2100" dirty="0" smtClean="0">
                <a:solidFill>
                  <a:schemeClr val="bg1"/>
                </a:solidFill>
              </a:rPr>
              <a:t/>
            </a:r>
            <a:br>
              <a:rPr lang="cs-CZ" sz="2100" dirty="0" smtClean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61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cs-CZ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Vyhodnoťte </a:t>
            </a:r>
            <a:r>
              <a:rPr lang="cs-CZ" sz="2000" dirty="0"/>
              <a:t>plnění rozpočtu postupem tzv. pevného nepřepočteného </a:t>
            </a:r>
            <a:r>
              <a:rPr lang="cs-CZ" sz="2000" dirty="0" smtClean="0"/>
              <a:t>rozpočtu. </a:t>
            </a:r>
            <a:endParaRPr lang="cs-CZ" sz="2000" dirty="0"/>
          </a:p>
          <a:p>
            <a:pPr marL="457200" indent="-457200" algn="just">
              <a:buFont typeface="+mj-lt"/>
              <a:buAutoNum type="arabicPeriod"/>
            </a:pPr>
            <a:endParaRPr lang="cs-CZ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Vyhodnoťte </a:t>
            </a:r>
            <a:r>
              <a:rPr lang="cs-CZ" sz="2000" dirty="0"/>
              <a:t>plnění rozpočtu postupem tzv. pevného přepočteného </a:t>
            </a:r>
            <a:r>
              <a:rPr lang="cs-CZ" sz="2000" dirty="0" smtClean="0"/>
              <a:t>rozpočtu. </a:t>
            </a:r>
            <a:endParaRPr lang="cs-CZ" sz="2000" dirty="0"/>
          </a:p>
          <a:p>
            <a:pPr marL="457200" indent="-457200" algn="just">
              <a:buFont typeface="+mj-lt"/>
              <a:buAutoNum type="arabicPeriod"/>
            </a:pPr>
            <a:endParaRPr lang="cs-CZ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Vyhodnoťte </a:t>
            </a:r>
            <a:r>
              <a:rPr lang="cs-CZ" sz="2000" dirty="0"/>
              <a:t>plnění rozpočtu postupem tzv. variantního </a:t>
            </a:r>
            <a:r>
              <a:rPr lang="cs-CZ" sz="2000" dirty="0" smtClean="0"/>
              <a:t>rozpočtu.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5855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</a:t>
            </a:r>
            <a:endParaRPr lang="cs-CZ" altLang="cs-CZ" sz="21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00052" y="987574"/>
            <a:ext cx="1300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 1) </a:t>
            </a:r>
            <a:endParaRPr lang="en-GB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557540"/>
              </p:ext>
            </p:extLst>
          </p:nvPr>
        </p:nvGraphicFramePr>
        <p:xfrm>
          <a:off x="188640" y="1779663"/>
          <a:ext cx="6552728" cy="216024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55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6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0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Položka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Výpočet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Výsledek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Skutečné náklady 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Pevný nepřepočtený rozpočet 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Překročení / úspora rozpočtu 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0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</a:t>
            </a:r>
            <a:endParaRPr lang="cs-CZ" altLang="cs-CZ" sz="21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00052" y="987574"/>
            <a:ext cx="1300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 2) </a:t>
            </a:r>
            <a:endParaRPr lang="en-GB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298570"/>
              </p:ext>
            </p:extLst>
          </p:nvPr>
        </p:nvGraphicFramePr>
        <p:xfrm>
          <a:off x="130022" y="1419623"/>
          <a:ext cx="6611346" cy="306034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82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4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Položka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Výpočet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Výsledek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Skutečné náklady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Rozpočet na 100 000 hodin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Pevný přepočtený rozpočet na 115 000 hodin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Překročení / úspora rozpočtu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8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</a:t>
            </a:r>
            <a:endParaRPr lang="cs-CZ" altLang="cs-CZ" sz="21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30022" y="710445"/>
            <a:ext cx="1300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 3) </a:t>
            </a:r>
            <a:endParaRPr lang="en-GB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457974"/>
              </p:ext>
            </p:extLst>
          </p:nvPr>
        </p:nvGraphicFramePr>
        <p:xfrm>
          <a:off x="130022" y="1203597"/>
          <a:ext cx="6611346" cy="350094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82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4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34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Položka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Výpočet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Výsledek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Skutečné náklady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Přepočtené variabilní náklady na 115 000 hodin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Fixní náklady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Variantní rozpočet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Překročení / úspora rozpočtu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66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Společnost vyrábí </a:t>
            </a:r>
            <a:r>
              <a:rPr lang="cs-CZ" sz="2000" dirty="0"/>
              <a:t>lamelové </a:t>
            </a:r>
            <a:r>
              <a:rPr lang="cs-CZ" sz="2000" dirty="0" smtClean="0"/>
              <a:t>rošty. V </a:t>
            </a:r>
            <a:r>
              <a:rPr lang="cs-CZ" sz="2000" dirty="0"/>
              <a:t>únoru </a:t>
            </a:r>
            <a:r>
              <a:rPr lang="cs-CZ" sz="2000" dirty="0" smtClean="0"/>
              <a:t>2020 </a:t>
            </a:r>
            <a:r>
              <a:rPr lang="cs-CZ" sz="2000" dirty="0"/>
              <a:t>probíhá výroba pouze jednoho druhu </a:t>
            </a:r>
            <a:r>
              <a:rPr lang="cs-CZ" sz="2000" dirty="0" smtClean="0"/>
              <a:t>roštu. </a:t>
            </a:r>
            <a:r>
              <a:rPr lang="cs-CZ" sz="2000" dirty="0"/>
              <a:t>Operativní kalkulace jednicových nákladů na výrobu jednoho roštu činí 250 Kč. </a:t>
            </a: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Pro </a:t>
            </a:r>
            <a:r>
              <a:rPr lang="cs-CZ" sz="2000" dirty="0"/>
              <a:t>řízení variabilní výrobní režie je stanoven normativ ve výši 50 Kč na 1 hodinu pracovního času. Výroba jednoho roštu dle norem spotřeby času trvá 3 hodiny. Na měsíc únor byl středisku Výroba stanoven limit fixních režijních nákladů ve výši 4 000 000 Kč. </a:t>
            </a: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Na </a:t>
            </a:r>
            <a:r>
              <a:rPr lang="cs-CZ" sz="2000" dirty="0"/>
              <a:t>základě plánu výroby, odvozeného z plánu prodeje, má středisko výroba v únoru </a:t>
            </a:r>
            <a:r>
              <a:rPr lang="cs-CZ" sz="2000" dirty="0" smtClean="0"/>
              <a:t>2020 </a:t>
            </a:r>
            <a:r>
              <a:rPr lang="cs-CZ" sz="2000" dirty="0"/>
              <a:t>vyrobit 10 000 ks roštů.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74846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Ve skutečnosti se vyrobilo 9 800 ks roštů a skutečné náklady činily: </a:t>
            </a:r>
            <a:endParaRPr lang="cs-CZ" sz="2000" dirty="0" smtClean="0"/>
          </a:p>
          <a:p>
            <a:endParaRPr lang="cs-CZ" sz="2000" dirty="0"/>
          </a:p>
          <a:p>
            <a:endParaRPr lang="cs-CZ" sz="20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124838"/>
              </p:ext>
            </p:extLst>
          </p:nvPr>
        </p:nvGraphicFramePr>
        <p:xfrm>
          <a:off x="400052" y="2246310"/>
          <a:ext cx="6048676" cy="172819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24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Položka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Jednicové náklady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2 420 000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Variabilní výrobní režie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1 495 000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Fixní výrobní režie 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3 950 000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21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Sestavte </a:t>
            </a:r>
            <a:r>
              <a:rPr lang="cs-CZ" sz="2000" dirty="0"/>
              <a:t>rozpočet nákladů střediska Výroba na únor </a:t>
            </a:r>
            <a:r>
              <a:rPr lang="cs-CZ" sz="2000" dirty="0" smtClean="0"/>
              <a:t>2020.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Sestavte </a:t>
            </a:r>
            <a:r>
              <a:rPr lang="cs-CZ" sz="2000" dirty="0"/>
              <a:t>variantní přepočtený rozpočet na skutečný objem výkonů v únoru </a:t>
            </a:r>
            <a:r>
              <a:rPr lang="cs-CZ" sz="2000" dirty="0" smtClean="0"/>
              <a:t>2020. 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Sestavte </a:t>
            </a:r>
            <a:r>
              <a:rPr lang="cs-CZ" sz="2000" dirty="0"/>
              <a:t>lineárně přepočtený rozpočet na skutečný objem výkonů v únoru </a:t>
            </a:r>
            <a:r>
              <a:rPr lang="cs-CZ" sz="2000" dirty="0" smtClean="0"/>
              <a:t>2020.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956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</a:t>
            </a:r>
            <a:endParaRPr lang="cs-CZ" altLang="cs-CZ" sz="21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186316"/>
              </p:ext>
            </p:extLst>
          </p:nvPr>
        </p:nvGraphicFramePr>
        <p:xfrm>
          <a:off x="130020" y="1563638"/>
          <a:ext cx="6611347" cy="252028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35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9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Položka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Výpočet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Výsledek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Jednicové náklady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Variabilní výrobní režie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Fixní výrobní režie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00052" y="987574"/>
            <a:ext cx="1300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 1)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474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</a:t>
            </a:r>
            <a:endParaRPr lang="cs-CZ" altLang="cs-CZ" sz="21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30020" y="1563638"/>
          <a:ext cx="6611347" cy="252028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35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9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Položka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Výpočet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Výsledek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Jednicové náklady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Variabilní výrobní režie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Fixní výrobní režie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00052" y="987574"/>
            <a:ext cx="1300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 2)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537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</a:t>
            </a:r>
            <a:endParaRPr lang="cs-CZ" altLang="cs-CZ" sz="21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30020" y="1563638"/>
          <a:ext cx="6611347" cy="252028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35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9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Položka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Výpočet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Výsledek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Jednicové náklady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Variabilní výrobní režie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Fixní výrobní režie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00052" y="987574"/>
            <a:ext cx="1300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 3)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32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Firma </a:t>
            </a:r>
            <a:r>
              <a:rPr lang="cs-CZ" sz="2000" dirty="0" smtClean="0"/>
              <a:t>důsledně </a:t>
            </a:r>
            <a:r>
              <a:rPr lang="cs-CZ" sz="2000" dirty="0"/>
              <a:t>plánuje a sleduje spotřebu pracovního </a:t>
            </a:r>
            <a:r>
              <a:rPr lang="cs-CZ" sz="2000" dirty="0" smtClean="0"/>
              <a:t>času, kdy plánované veličiny jsou uvedeny v následující tabulce: </a:t>
            </a:r>
            <a:endParaRPr lang="cs-CZ" sz="20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267961"/>
              </p:ext>
            </p:extLst>
          </p:nvPr>
        </p:nvGraphicFramePr>
        <p:xfrm>
          <a:off x="332656" y="2139702"/>
          <a:ext cx="6192688" cy="219242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79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Položka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Kč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Rozpočet celkem </a:t>
                      </a:r>
                      <a:r>
                        <a:rPr lang="cs-CZ" sz="1600" dirty="0" smtClean="0">
                          <a:effectLst/>
                        </a:rPr>
                        <a:t>, z toho: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5 000 000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>
                          <a:effectLst/>
                        </a:rPr>
                        <a:t>Fixní složka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4 000 000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>
                          <a:effectLst/>
                        </a:rPr>
                        <a:t>Variabilní složka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1 000 000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Variabilní složka stanovena na 100 000 hodin práce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33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Po uplynutí období byly zjištěny následující skutečné </a:t>
            </a:r>
            <a:r>
              <a:rPr lang="cs-CZ" sz="2000" dirty="0" smtClean="0"/>
              <a:t>hodnoty: </a:t>
            </a:r>
            <a:endParaRPr lang="cs-CZ" sz="20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099074"/>
              </p:ext>
            </p:extLst>
          </p:nvPr>
        </p:nvGraphicFramePr>
        <p:xfrm>
          <a:off x="332656" y="1995686"/>
          <a:ext cx="6192688" cy="219242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79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Položka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Kč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Rozpočet celkem </a:t>
                      </a:r>
                      <a:r>
                        <a:rPr lang="cs-CZ" sz="1600" dirty="0" smtClean="0">
                          <a:effectLst/>
                        </a:rPr>
                        <a:t>, z toho: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5 </a:t>
                      </a:r>
                      <a:r>
                        <a:rPr lang="cs-CZ" sz="1600" dirty="0" smtClean="0">
                          <a:effectLst/>
                        </a:rPr>
                        <a:t>500 </a:t>
                      </a:r>
                      <a:r>
                        <a:rPr lang="cs-CZ" sz="1600" dirty="0">
                          <a:effectLst/>
                        </a:rPr>
                        <a:t>000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>
                          <a:effectLst/>
                        </a:rPr>
                        <a:t>Fixní složka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4 000 000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>
                          <a:effectLst/>
                        </a:rPr>
                        <a:t>Variabilní složka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1 </a:t>
                      </a:r>
                      <a:r>
                        <a:rPr lang="cs-CZ" sz="1600" dirty="0" smtClean="0">
                          <a:effectLst/>
                        </a:rPr>
                        <a:t>500 </a:t>
                      </a:r>
                      <a:r>
                        <a:rPr lang="cs-CZ" sz="1600" dirty="0">
                          <a:effectLst/>
                        </a:rPr>
                        <a:t>000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Variabilní složka stanovena na </a:t>
                      </a:r>
                      <a:r>
                        <a:rPr lang="cs-CZ" sz="1600" dirty="0" smtClean="0">
                          <a:effectLst/>
                        </a:rPr>
                        <a:t>115</a:t>
                      </a:r>
                      <a:r>
                        <a:rPr lang="cs-CZ" sz="1600" dirty="0">
                          <a:effectLst/>
                        </a:rPr>
                        <a:t> 000 hodin práce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41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4591</TotalTime>
  <Words>415</Words>
  <Application>Microsoft Office PowerPoint</Application>
  <PresentationFormat>Vlastní</PresentationFormat>
  <Paragraphs>177</Paragraphs>
  <Slides>14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SLU</vt:lpstr>
      <vt:lpstr>ROZPOČET (PLNĚNÍ, VYHODNOCOVÁNÍ) + SPOTŘEBNÍ, OBJEMOVÁ ODCHYLKA </vt:lpstr>
      <vt:lpstr>Příklad</vt:lpstr>
      <vt:lpstr>Příklad</vt:lpstr>
      <vt:lpstr>Příklad</vt:lpstr>
      <vt:lpstr>Řešení </vt:lpstr>
      <vt:lpstr>Řešení </vt:lpstr>
      <vt:lpstr>Řešení </vt:lpstr>
      <vt:lpstr>Příklad</vt:lpstr>
      <vt:lpstr>Příklad</vt:lpstr>
      <vt:lpstr>Příklad</vt:lpstr>
      <vt:lpstr>Řešení </vt:lpstr>
      <vt:lpstr>Řešení </vt:lpstr>
      <vt:lpstr>Řešení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sel0010</cp:lastModifiedBy>
  <cp:revision>337</cp:revision>
  <dcterms:created xsi:type="dcterms:W3CDTF">2016-07-06T15:42:34Z</dcterms:created>
  <dcterms:modified xsi:type="dcterms:W3CDTF">2019-10-23T14:24:16Z</dcterms:modified>
</cp:coreProperties>
</file>