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3" r:id="rId3"/>
    <p:sldId id="425" r:id="rId4"/>
    <p:sldId id="426" r:id="rId5"/>
    <p:sldId id="436" r:id="rId6"/>
    <p:sldId id="435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1208" y="6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14. 10. 2019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6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013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5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3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3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 smtClean="0">
                <a:solidFill>
                  <a:schemeClr val="bg1"/>
                </a:solidFill>
              </a:rPr>
              <a:t/>
            </a:r>
            <a:br>
              <a:rPr lang="cs-CZ" sz="2100" b="1" dirty="0" smtClean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ROZPOČET </a:t>
            </a:r>
            <a:r>
              <a:rPr lang="cs-CZ" sz="2100" b="1" dirty="0">
                <a:solidFill>
                  <a:schemeClr val="bg1"/>
                </a:solidFill>
              </a:rPr>
              <a:t>(PLNĚNÍ, VYHODNOCOVÁNÍ) + SPOTŘEBNÍ, OBJEMOVÁ ODCHYLKA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Firma Světlo vyrábí jeden druh stropních svítidel. Rozpočet útvaru hlavní výroba na </a:t>
            </a:r>
            <a:r>
              <a:rPr lang="cs-CZ" sz="2000" dirty="0" smtClean="0"/>
              <a:t>měsíc duben </a:t>
            </a:r>
            <a:r>
              <a:rPr lang="cs-CZ" sz="2000" dirty="0"/>
              <a:t>vychází z předpokládaného objemu výroby 5 000ks</a:t>
            </a:r>
            <a:r>
              <a:rPr lang="cs-CZ" sz="2000" dirty="0" smtClean="0"/>
              <a:t>: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631502"/>
              </p:ext>
            </p:extLst>
          </p:nvPr>
        </p:nvGraphicFramePr>
        <p:xfrm>
          <a:off x="400052" y="2067693"/>
          <a:ext cx="6197300" cy="172819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96747"/>
                <a:gridCol w="310055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Variabilní náklady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750 000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Fixní náklady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1 650 000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400052" y="3865714"/>
            <a:ext cx="6197300" cy="728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NewRomanPSMT"/>
              </a:rPr>
              <a:t>Ve skutečnosti se vyrobilo 4 000 ks svítidel a skutečná potřeba režijních nákladů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NewRomanPSMT"/>
              </a:rPr>
              <a:t>byla 1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NewRomanPSMT"/>
              </a:rPr>
              <a:t>480 000 Kč.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Sestavte </a:t>
            </a:r>
            <a:r>
              <a:rPr lang="cs-CZ" sz="2000" dirty="0"/>
              <a:t>variantní rozpočet na výrobu 4 000 ks </a:t>
            </a:r>
            <a:r>
              <a:rPr lang="cs-CZ" sz="2000" dirty="0" smtClean="0"/>
              <a:t>svítidel.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Kvantifikujte </a:t>
            </a:r>
            <a:r>
              <a:rPr lang="cs-CZ" sz="2000" dirty="0"/>
              <a:t>spotřební a objemovou odchylku nákladů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445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774025"/>
              </p:ext>
            </p:extLst>
          </p:nvPr>
        </p:nvGraphicFramePr>
        <p:xfrm>
          <a:off x="130022" y="1779662"/>
          <a:ext cx="6611347" cy="20162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35347"/>
                <a:gridCol w="2376189"/>
                <a:gridCol w="1899811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Výpočet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Výsledek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Variabilní náklady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Fixní náklady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00052" y="987574"/>
            <a:ext cx="360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 1) Variantní rozpočet na 4 000 ks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90078"/>
              </p:ext>
            </p:extLst>
          </p:nvPr>
        </p:nvGraphicFramePr>
        <p:xfrm>
          <a:off x="130022" y="1779662"/>
          <a:ext cx="6611347" cy="255585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35347"/>
                <a:gridCol w="2376189"/>
                <a:gridCol w="1899811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Výpočet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Výsledek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Skutečně vynaložené náklady na 4 000 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Variantní rozpočet na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4 000 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Spotřební</a:t>
                      </a:r>
                      <a:r>
                        <a:rPr lang="cs-CZ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odchylka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Překročení / úspora</a:t>
                      </a:r>
                      <a:endParaRPr lang="cs-CZ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00052" y="987574"/>
            <a:ext cx="605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Ad 2) </a:t>
            </a:r>
            <a:r>
              <a:rPr lang="cs-CZ" b="1" i="1" u="sng" dirty="0" smtClean="0"/>
              <a:t>Spotřební odchylka = skutečné náklady – variantní rozpočet</a:t>
            </a:r>
            <a:endParaRPr lang="en-GB" b="1" i="1" u="sng" dirty="0"/>
          </a:p>
        </p:txBody>
      </p:sp>
    </p:spTree>
    <p:extLst>
      <p:ext uri="{BB962C8B-B14F-4D97-AF65-F5344CB8AC3E}">
        <p14:creationId xmlns:p14="http://schemas.microsoft.com/office/powerpoint/2010/main" val="16524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41570"/>
              </p:ext>
            </p:extLst>
          </p:nvPr>
        </p:nvGraphicFramePr>
        <p:xfrm>
          <a:off x="130022" y="1779662"/>
          <a:ext cx="6611347" cy="255585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35347"/>
                <a:gridCol w="2376189"/>
                <a:gridCol w="1899811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Výpočet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Výsledek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Variantní rozpočet 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 4 000 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Lineárně</a:t>
                      </a:r>
                      <a:r>
                        <a:rPr lang="cs-CZ" sz="1600" baseline="0" dirty="0" smtClean="0">
                          <a:effectLst/>
                        </a:rPr>
                        <a:t> přepočtený rozpočet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Objemová odchylka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Překročení / úspora</a:t>
                      </a:r>
                      <a:endParaRPr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00051" y="987574"/>
            <a:ext cx="6341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Ad 2) </a:t>
            </a:r>
            <a:r>
              <a:rPr lang="cs-CZ" b="1" i="1" u="sng" dirty="0" smtClean="0"/>
              <a:t>Objemová odchylka = variantní rozpočet – lineárně přepočtený rozpočet</a:t>
            </a:r>
            <a:endParaRPr lang="en-GB" b="1" i="1" u="sng" dirty="0"/>
          </a:p>
        </p:txBody>
      </p:sp>
    </p:spTree>
    <p:extLst>
      <p:ext uri="{BB962C8B-B14F-4D97-AF65-F5344CB8AC3E}">
        <p14:creationId xmlns:p14="http://schemas.microsoft.com/office/powerpoint/2010/main" val="31184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4519</TotalTime>
  <Words>174</Words>
  <Application>Microsoft Office PowerPoint</Application>
  <PresentationFormat>Vlastní</PresentationFormat>
  <Paragraphs>76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TimesNewRomanPSMT</vt:lpstr>
      <vt:lpstr>SLU</vt:lpstr>
      <vt:lpstr> ROZPOČET (PLNĚNÍ, VYHODNOCOVÁNÍ) + SPOTŘEBNÍ, OBJEMOVÁ ODCHYLKA </vt:lpstr>
      <vt:lpstr>Příklad</vt:lpstr>
      <vt:lpstr>Příklad</vt:lpstr>
      <vt:lpstr>Řešení </vt:lpstr>
      <vt:lpstr>Řešení </vt:lpstr>
      <vt:lpstr>Řešení 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335</cp:revision>
  <dcterms:created xsi:type="dcterms:W3CDTF">2016-07-06T15:42:34Z</dcterms:created>
  <dcterms:modified xsi:type="dcterms:W3CDTF">2019-10-14T13:05:20Z</dcterms:modified>
</cp:coreProperties>
</file>