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2"/>
  </p:handoutMasterIdLst>
  <p:sldIdLst>
    <p:sldId id="260" r:id="rId5"/>
    <p:sldId id="257" r:id="rId6"/>
    <p:sldId id="258" r:id="rId7"/>
    <p:sldId id="259" r:id="rId8"/>
    <p:sldId id="261" r:id="rId9"/>
    <p:sldId id="262" r:id="rId10"/>
    <p:sldId id="263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24D3-4530-4A43-B8D0-63463ECF7BA5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3F10A-8D79-4914-B3D0-28510A41B1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26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91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50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97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32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083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63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31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30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78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27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0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8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0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43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1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podniku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Budoucí hodnota investice  - jednoduchá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577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y Life All in One Place: Journalling School Session 10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965" y="3909053"/>
            <a:ext cx="1727036" cy="256490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8080"/>
                </a:solidFill>
              </a:rPr>
              <a:t>Budoucí hodnota investice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65487" y="1220755"/>
            <a:ext cx="103691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8080"/>
                </a:solidFill>
              </a:rPr>
              <a:t>Budoucí hodnota (FV) </a:t>
            </a:r>
            <a:r>
              <a:rPr lang="cs-CZ" sz="2800" dirty="0" smtClean="0">
                <a:solidFill>
                  <a:srgbClr val="008080"/>
                </a:solidFill>
              </a:rPr>
              <a:t>vyjadřuje hodnotu vstupní </a:t>
            </a:r>
            <a:r>
              <a:rPr lang="cs-CZ" sz="2800" dirty="0">
                <a:solidFill>
                  <a:srgbClr val="008080"/>
                </a:solidFill>
              </a:rPr>
              <a:t>investice nebo-</a:t>
            </a:r>
            <a:r>
              <a:rPr lang="cs-CZ" sz="2800" dirty="0" err="1">
                <a:solidFill>
                  <a:srgbClr val="008080"/>
                </a:solidFill>
              </a:rPr>
              <a:t>li</a:t>
            </a:r>
            <a:r>
              <a:rPr lang="cs-CZ" sz="2800" dirty="0">
                <a:solidFill>
                  <a:srgbClr val="008080"/>
                </a:solidFill>
              </a:rPr>
              <a:t> hotovostního toku C v roce </a:t>
            </a:r>
            <a:r>
              <a:rPr lang="cs-CZ" sz="2800" dirty="0" smtClean="0">
                <a:solidFill>
                  <a:srgbClr val="008080"/>
                </a:solidFill>
              </a:rPr>
              <a:t>0 za určitý počet let. Hotovost </a:t>
            </a:r>
            <a:r>
              <a:rPr lang="cs-CZ" sz="2800" dirty="0">
                <a:solidFill>
                  <a:srgbClr val="008080"/>
                </a:solidFill>
              </a:rPr>
              <a:t>je výchozí částkou, se kterou se směrem do budoucnosti </a:t>
            </a:r>
            <a:r>
              <a:rPr lang="cs-CZ" sz="2800" dirty="0" smtClean="0">
                <a:solidFill>
                  <a:srgbClr val="008080"/>
                </a:solidFill>
              </a:rPr>
              <a:t>pracuje.</a:t>
            </a:r>
            <a:endParaRPr lang="cs-CZ" sz="2800" dirty="0">
              <a:solidFill>
                <a:srgbClr val="008080"/>
              </a:solidFill>
            </a:endParaRP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8080"/>
                </a:solidFill>
              </a:rPr>
              <a:t>Hotovostní </a:t>
            </a:r>
            <a:r>
              <a:rPr lang="cs-CZ" sz="2800" dirty="0">
                <a:solidFill>
                  <a:srgbClr val="008080"/>
                </a:solidFill>
              </a:rPr>
              <a:t>tok C</a:t>
            </a:r>
            <a:r>
              <a:rPr lang="cs-CZ" sz="2800" baseline="-25000" dirty="0">
                <a:solidFill>
                  <a:srgbClr val="008080"/>
                </a:solidFill>
              </a:rPr>
              <a:t>0</a:t>
            </a:r>
            <a:r>
              <a:rPr lang="cs-CZ" sz="2800" dirty="0">
                <a:solidFill>
                  <a:srgbClr val="008080"/>
                </a:solidFill>
              </a:rPr>
              <a:t> je možné také ztotožnit se současnou hodnotou investice (PV).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8080"/>
                </a:solidFill>
              </a:rPr>
              <a:t>Investujeme současnou hodnotu </a:t>
            </a:r>
            <a:r>
              <a:rPr lang="cs-CZ" sz="2800" dirty="0" smtClean="0">
                <a:solidFill>
                  <a:srgbClr val="008080"/>
                </a:solidFill>
              </a:rPr>
              <a:t>PV (C</a:t>
            </a:r>
            <a:r>
              <a:rPr lang="cs-CZ" sz="2800" baseline="-25000" dirty="0" smtClean="0">
                <a:solidFill>
                  <a:srgbClr val="008080"/>
                </a:solidFill>
              </a:rPr>
              <a:t>0</a:t>
            </a:r>
            <a:r>
              <a:rPr lang="cs-CZ" sz="2800" dirty="0" smtClean="0">
                <a:solidFill>
                  <a:srgbClr val="008080"/>
                </a:solidFill>
              </a:rPr>
              <a:t>) </a:t>
            </a:r>
            <a:r>
              <a:rPr lang="cs-CZ" sz="2800" dirty="0">
                <a:solidFill>
                  <a:srgbClr val="008080"/>
                </a:solidFill>
              </a:rPr>
              <a:t>hotovosti a očekáváme, že za n let při úrokové sazbě r bude mít naše investice hodnotu FV</a:t>
            </a:r>
          </a:p>
          <a:p>
            <a:pPr algn="just"/>
            <a:endParaRPr lang="cs-CZ" sz="3200" dirty="0"/>
          </a:p>
          <a:p>
            <a:pPr marL="380990" indent="-380990" algn="just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grpSp>
        <p:nvGrpSpPr>
          <p:cNvPr id="6" name="Plátno 8"/>
          <p:cNvGrpSpPr>
            <a:grpSpLocks/>
          </p:cNvGrpSpPr>
          <p:nvPr/>
        </p:nvGrpSpPr>
        <p:grpSpPr bwMode="auto">
          <a:xfrm>
            <a:off x="1971143" y="4366483"/>
            <a:ext cx="6534151" cy="1599963"/>
            <a:chOff x="0" y="0"/>
            <a:chExt cx="49002" cy="11830"/>
          </a:xfrm>
        </p:grpSpPr>
        <p:sp>
          <p:nvSpPr>
            <p:cNvPr id="7" name="AutoShape 1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49002" cy="118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8" name="AutoShape 9"/>
            <p:cNvSpPr>
              <a:spLocks noChangeShapeType="1"/>
            </p:cNvSpPr>
            <p:nvPr/>
          </p:nvSpPr>
          <p:spPr bwMode="auto">
            <a:xfrm>
              <a:off x="2376" y="4415"/>
              <a:ext cx="4419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9" name="AutoShape 10"/>
            <p:cNvSpPr>
              <a:spLocks noChangeShapeType="1"/>
            </p:cNvSpPr>
            <p:nvPr/>
          </p:nvSpPr>
          <p:spPr bwMode="auto">
            <a:xfrm>
              <a:off x="2376" y="4415"/>
              <a:ext cx="0" cy="61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0" name="AutoShape 11"/>
            <p:cNvSpPr>
              <a:spLocks noChangeShapeType="1"/>
            </p:cNvSpPr>
            <p:nvPr/>
          </p:nvSpPr>
          <p:spPr bwMode="auto">
            <a:xfrm>
              <a:off x="2376" y="10599"/>
              <a:ext cx="44197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1" name="AutoShape 12"/>
            <p:cNvSpPr>
              <a:spLocks noChangeShapeType="1"/>
            </p:cNvSpPr>
            <p:nvPr/>
          </p:nvSpPr>
          <p:spPr bwMode="auto">
            <a:xfrm flipV="1">
              <a:off x="46573" y="4415"/>
              <a:ext cx="0" cy="61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952" y="5167"/>
              <a:ext cx="4000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8001" y="5175"/>
              <a:ext cx="4568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4952" y="5175"/>
              <a:ext cx="3049" cy="29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17050" y="5167"/>
              <a:ext cx="4000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2569" y="5175"/>
              <a:ext cx="4481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1050" y="5175"/>
              <a:ext cx="4473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9377" y="7497"/>
              <a:ext cx="5576" cy="2951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roky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25523" y="5167"/>
              <a:ext cx="15722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………………………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44285" y="6223"/>
              <a:ext cx="4001" cy="2952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0" y="791"/>
              <a:ext cx="4000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r>
                <a:rPr lang="cs-CZ" sz="1600" b="1" baseline="-300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44285" y="791"/>
              <a:ext cx="4001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FV</a:t>
              </a:r>
              <a:endParaRPr lang="cs-CZ" sz="240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30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ál 23"/>
          <p:cNvSpPr/>
          <p:nvPr/>
        </p:nvSpPr>
        <p:spPr>
          <a:xfrm>
            <a:off x="3119669" y="1955304"/>
            <a:ext cx="1861875" cy="149945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</p:spPr>
        <p:txBody>
          <a:bodyPr/>
          <a:lstStyle/>
          <a:p>
            <a:r>
              <a:rPr lang="cs-CZ" b="1" dirty="0" smtClean="0">
                <a:solidFill>
                  <a:srgbClr val="008080"/>
                </a:solidFill>
              </a:rPr>
              <a:t>Budoucí hodnota investice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59344" y="4272677"/>
            <a:ext cx="9217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rgbClr val="008080"/>
                </a:solidFill>
              </a:rPr>
              <a:t>Budoucí hodnota v sobě nese parametr úročitele. Ten říká, kolikrát se zvýší počáteční vklad při dané úrokové sazbě za určitý počet let</a:t>
            </a:r>
          </a:p>
          <a:p>
            <a:pPr algn="just"/>
            <a:endParaRPr lang="cs-CZ" sz="3200" dirty="0" smtClean="0"/>
          </a:p>
          <a:p>
            <a:pPr marL="380990" indent="-380990" algn="just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graphicFrame>
        <p:nvGraphicFramePr>
          <p:cNvPr id="23" name="Object 30"/>
          <p:cNvGraphicFramePr>
            <a:graphicFrameLocks noChangeAspect="1"/>
          </p:cNvGraphicFramePr>
          <p:nvPr>
            <p:extLst/>
          </p:nvPr>
        </p:nvGraphicFramePr>
        <p:xfrm>
          <a:off x="1007435" y="2276872"/>
          <a:ext cx="3817747" cy="856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3" imgW="1016000" imgH="241300" progId="Equation.3">
                  <p:embed/>
                </p:oleObj>
              </mc:Choice>
              <mc:Fallback>
                <p:oleObj name="Rovnice" r:id="rId3" imgW="1016000" imgH="241300" progId="Equation.3">
                  <p:embed/>
                  <p:pic>
                    <p:nvPicPr>
                      <p:cNvPr id="23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435" y="2276872"/>
                        <a:ext cx="3817747" cy="8563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5552688" y="2027922"/>
            <a:ext cx="518457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kde: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FV 	... budoucí hodnota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cs-CZ" sz="1600" i="1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	... hotovostní tok v roce 0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n	... počet let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	... úroková sazba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Obrázek 25" descr="Weihnachten Weihnachtsmann Wichtel · Kostenloses Bild auf ...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79822" y="1865499"/>
            <a:ext cx="2535381" cy="253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0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7776864" cy="676937"/>
          </a:xfrm>
        </p:spPr>
        <p:txBody>
          <a:bodyPr/>
          <a:lstStyle/>
          <a:p>
            <a:r>
              <a:rPr lang="cs-CZ" b="1" dirty="0" smtClean="0">
                <a:solidFill>
                  <a:srgbClr val="008080"/>
                </a:solidFill>
              </a:rPr>
              <a:t>Budoucí hodnota investice – typové příklady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360" y="1316766"/>
            <a:ext cx="9857872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algn="just">
              <a:buFont typeface="Arial" panose="020B0604020202020204" pitchFamily="34" charset="0"/>
              <a:buChar char="•"/>
            </a:pPr>
            <a:r>
              <a:rPr lang="cs-CZ" sz="2667" dirty="0">
                <a:solidFill>
                  <a:srgbClr val="008080"/>
                </a:solidFill>
              </a:rPr>
              <a:t>Dnes uložíte na účet 15 tis. Kč.  Jak vysokou částku budete mít k dispozici za 10 let, je-li účet úročen 2 % </a:t>
            </a:r>
            <a:r>
              <a:rPr lang="cs-CZ" sz="2667" dirty="0" err="1">
                <a:solidFill>
                  <a:srgbClr val="008080"/>
                </a:solidFill>
              </a:rPr>
              <a:t>p.a</a:t>
            </a:r>
            <a:r>
              <a:rPr lang="cs-CZ" sz="2667" dirty="0">
                <a:solidFill>
                  <a:srgbClr val="008080"/>
                </a:solidFill>
              </a:rPr>
              <a:t>.</a:t>
            </a:r>
          </a:p>
          <a:p>
            <a:pPr algn="just"/>
            <a:endParaRPr lang="cs-CZ" sz="2667" dirty="0"/>
          </a:p>
        </p:txBody>
      </p:sp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93" y="4389107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7776864" cy="676937"/>
          </a:xfrm>
        </p:spPr>
        <p:txBody>
          <a:bodyPr/>
          <a:lstStyle/>
          <a:p>
            <a:r>
              <a:rPr lang="cs-CZ" b="1" dirty="0" smtClean="0">
                <a:solidFill>
                  <a:srgbClr val="008080"/>
                </a:solidFill>
              </a:rPr>
              <a:t>Budoucí hodnota investice – typové příklady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360" y="1316766"/>
            <a:ext cx="9857872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algn="just">
              <a:buFont typeface="Arial" panose="020B0604020202020204" pitchFamily="34" charset="0"/>
              <a:buChar char="•"/>
            </a:pPr>
            <a:r>
              <a:rPr lang="cs-CZ" sz="2667" dirty="0" smtClean="0">
                <a:solidFill>
                  <a:srgbClr val="008080"/>
                </a:solidFill>
              </a:rPr>
              <a:t>Jak vysokou částku musíte nyní jednorázově uložit, abyste za 4 roky měli k dispozici 34 351,25 Kč? Účet je úročený 1,9 % ročně. </a:t>
            </a:r>
          </a:p>
          <a:p>
            <a:pPr algn="just"/>
            <a:endParaRPr lang="cs-CZ" sz="2667" dirty="0" smtClean="0">
              <a:solidFill>
                <a:srgbClr val="008080"/>
              </a:solidFill>
            </a:endParaRPr>
          </a:p>
        </p:txBody>
      </p:sp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93" y="4389107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7776864" cy="676937"/>
          </a:xfrm>
        </p:spPr>
        <p:txBody>
          <a:bodyPr/>
          <a:lstStyle/>
          <a:p>
            <a:r>
              <a:rPr lang="cs-CZ" b="1" dirty="0" smtClean="0">
                <a:solidFill>
                  <a:srgbClr val="008080"/>
                </a:solidFill>
              </a:rPr>
              <a:t>Budoucí hodnota investice – typové příklady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2532" y="1316765"/>
            <a:ext cx="9820699" cy="2554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algn="just">
              <a:buFont typeface="Arial" panose="020B0604020202020204" pitchFamily="34" charset="0"/>
              <a:buChar char="•"/>
            </a:pPr>
            <a:r>
              <a:rPr lang="cs-CZ" sz="2667" dirty="0" smtClean="0">
                <a:solidFill>
                  <a:srgbClr val="008080"/>
                </a:solidFill>
              </a:rPr>
              <a:t>Podnik má na počátku roku na bankovním účtu přebytečnou likviditu ve výši 147 000 Kč, se kterou nemá v plánu disponovat. Ví, že za dva roky bude potřebovat 160 000 Kč na investici do modernizace. Jakou úrokovou sazbou musí být úročen účet, aby je skutečně měl k dispozici?</a:t>
            </a:r>
          </a:p>
          <a:p>
            <a:pPr algn="just"/>
            <a:endParaRPr lang="cs-CZ" sz="2667" dirty="0" smtClean="0">
              <a:solidFill>
                <a:srgbClr val="008080"/>
              </a:solidFill>
            </a:endParaRPr>
          </a:p>
        </p:txBody>
      </p:sp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93" y="4389107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0" y="937587"/>
            <a:ext cx="2417870" cy="1612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965200" y="2506133"/>
            <a:ext cx="99398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3600" b="1" dirty="0">
              <a:solidFill>
                <a:srgbClr val="008080"/>
              </a:solidFill>
            </a:endParaRPr>
          </a:p>
          <a:p>
            <a:pPr algn="ctr"/>
            <a:r>
              <a:rPr lang="cs-CZ" sz="3600" b="1" dirty="0" smtClean="0">
                <a:solidFill>
                  <a:srgbClr val="008080"/>
                </a:solidFill>
              </a:rPr>
              <a:t>a děkuji za pozornost</a:t>
            </a:r>
            <a:endParaRPr lang="cs-CZ" sz="3600" b="1" dirty="0">
              <a:solidFill>
                <a:srgbClr val="008080"/>
              </a:solidFill>
            </a:endParaRP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967" y="4075793"/>
            <a:ext cx="3357033" cy="223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88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BBF54319DAED499D9272062FFF02E6" ma:contentTypeVersion="2" ma:contentTypeDescription="Vytvoří nový dokument" ma:contentTypeScope="" ma:versionID="a211d1a3ac89cc1cf9d4abfeeab45d1b">
  <xsd:schema xmlns:xsd="http://www.w3.org/2001/XMLSchema" xmlns:xs="http://www.w3.org/2001/XMLSchema" xmlns:p="http://schemas.microsoft.com/office/2006/metadata/properties" xmlns:ns2="80afbf4f-e979-42a2-81d9-1a26c6b52d42" targetNamespace="http://schemas.microsoft.com/office/2006/metadata/properties" ma:root="true" ma:fieldsID="ae12104aa832ea424498da21b6cb091c" ns2:_="">
    <xsd:import namespace="80afbf4f-e979-42a2-81d9-1a26c6b52d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fbf4f-e979-42a2-81d9-1a26c6b52d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F51BD1-7CEF-401C-B147-70DB56657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afbf4f-e979-42a2-81d9-1a26c6b52d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CCB37-51EC-453D-A25C-02B0DDD1A4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A363E4-125B-4B95-8E72-2CAD13A26F81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0afbf4f-e979-42a2-81d9-1a26c6b52d4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255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Rovnice</vt:lpstr>
      <vt:lpstr>Finance podniku </vt:lpstr>
      <vt:lpstr>Budoucí hodnota investice</vt:lpstr>
      <vt:lpstr>Budoucí hodnota investice</vt:lpstr>
      <vt:lpstr>Budoucí hodnota investice – typové příklady</vt:lpstr>
      <vt:lpstr>Budoucí hodnota investice – typové příklady</vt:lpstr>
      <vt:lpstr>Budoucí hodnota investice – typové příklady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podniku </dc:title>
  <dc:creator>ruc0003</dc:creator>
  <cp:lastModifiedBy>ruckova</cp:lastModifiedBy>
  <cp:revision>6</cp:revision>
  <cp:lastPrinted>2020-09-23T07:20:52Z</cp:lastPrinted>
  <dcterms:created xsi:type="dcterms:W3CDTF">2020-09-11T05:56:47Z</dcterms:created>
  <dcterms:modified xsi:type="dcterms:W3CDTF">2020-09-23T10:23:51Z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0x010100ADBBF54319DAED499D9272062FFF02E6</vt:lpwstr>
  </property>
</Properties>
</file>