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2" r:id="rId5"/>
  </p:sldMasterIdLst>
  <p:notesMasterIdLst>
    <p:notesMasterId r:id="rId18"/>
  </p:notesMasterIdLst>
  <p:handoutMasterIdLst>
    <p:handoutMasterId r:id="rId19"/>
  </p:handoutMasterIdLst>
  <p:sldIdLst>
    <p:sldId id="260" r:id="rId6"/>
    <p:sldId id="271" r:id="rId7"/>
    <p:sldId id="264" r:id="rId8"/>
    <p:sldId id="266" r:id="rId9"/>
    <p:sldId id="267" r:id="rId10"/>
    <p:sldId id="265" r:id="rId11"/>
    <p:sldId id="268" r:id="rId12"/>
    <p:sldId id="273" r:id="rId13"/>
    <p:sldId id="269" r:id="rId14"/>
    <p:sldId id="270" r:id="rId15"/>
    <p:sldId id="272" r:id="rId16"/>
    <p:sldId id="263" r:id="rId17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CBCB8-8AF2-4724-B6CF-F7A6BCE35F45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E1E677-0747-4BBB-AAAB-4CF1BE2C70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50842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46CFC-764E-45E3-A439-21327E95684F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2C50F2-C9B3-4955-863E-15F7F5A7E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331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9889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5248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6292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09576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3842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A3D4-7D9A-407C-8E63-EA163A89E520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1E4C-4E8D-4FF0-B3B1-F7F5A2805D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4918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A3D4-7D9A-407C-8E63-EA163A89E520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1E4C-4E8D-4FF0-B3B1-F7F5A2805D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6501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A3D4-7D9A-407C-8E63-EA163A89E520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1E4C-4E8D-4FF0-B3B1-F7F5A2805D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397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995" y="302585"/>
            <a:ext cx="127472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6048672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3200"/>
            </a:lvl1pPr>
          </a:lstStyle>
          <a:p>
            <a:pPr algn="l"/>
            <a:r>
              <a:rPr lang="cs-CZ" sz="32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32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335360" y="932723"/>
            <a:ext cx="9889099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335360" y="6309320"/>
            <a:ext cx="11547355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14987" y="6309320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 sz="1067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10416480" y="6309320"/>
            <a:ext cx="144016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0834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5635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4877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995" y="302585"/>
            <a:ext cx="127472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6048672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3200"/>
            </a:lvl1pPr>
          </a:lstStyle>
          <a:p>
            <a:pPr algn="l"/>
            <a:r>
              <a:rPr lang="cs-CZ" sz="32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32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335360" y="932723"/>
            <a:ext cx="9889099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335360" y="6309320"/>
            <a:ext cx="11547355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14987" y="6309320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 sz="1067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10416480" y="6309320"/>
            <a:ext cx="144016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0724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281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3BE69-AF83-42CB-91A8-F4082B4619E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06119988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A3D4-7D9A-407C-8E63-EA163A89E520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1E4C-4E8D-4FF0-B3B1-F7F5A2805D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8318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A3D4-7D9A-407C-8E63-EA163A89E520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1E4C-4E8D-4FF0-B3B1-F7F5A2805D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302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A3D4-7D9A-407C-8E63-EA163A89E520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1E4C-4E8D-4FF0-B3B1-F7F5A2805D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1782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A3D4-7D9A-407C-8E63-EA163A89E520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1E4C-4E8D-4FF0-B3B1-F7F5A2805D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7275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A3D4-7D9A-407C-8E63-EA163A89E520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1E4C-4E8D-4FF0-B3B1-F7F5A2805D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606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A3D4-7D9A-407C-8E63-EA163A89E520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1E4C-4E8D-4FF0-B3B1-F7F5A2805D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8584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A3D4-7D9A-407C-8E63-EA163A89E520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1E4C-4E8D-4FF0-B3B1-F7F5A2805D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9804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A3D4-7D9A-407C-8E63-EA163A89E520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1E4C-4E8D-4FF0-B3B1-F7F5A2805D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9434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0A3D4-7D9A-407C-8E63-EA163A89E520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71E4C-4E8D-4FF0-B3B1-F7F5A2805D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4165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192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</p:sldLayoutIdLst>
  <p:timing>
    <p:tnLst>
      <p:par>
        <p:cTn id="1" dur="indefinite" restart="never" nodeType="tmRoot"/>
      </p:par>
    </p:tnLst>
  </p:timing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jpeg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png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jpeg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40701"/>
            <a:ext cx="2266000" cy="176748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Finance podniku</a:t>
            </a:r>
            <a:b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293096"/>
            <a:ext cx="5184576" cy="182420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Budoucí </a:t>
            </a:r>
            <a:r>
              <a:rPr lang="cs-CZ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investice </a:t>
            </a:r>
            <a:endParaRPr lang="cs-CZ" sz="3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několikanásobné úročení</a:t>
            </a:r>
          </a:p>
          <a:p>
            <a:pPr marL="0" indent="0" algn="r">
              <a:buNone/>
            </a:pPr>
            <a:r>
              <a:rPr lang="cs-CZ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EAIR</a:t>
            </a:r>
          </a:p>
          <a:p>
            <a:pPr marL="0" indent="0" algn="r">
              <a:buNone/>
            </a:pPr>
            <a:endParaRPr lang="cs-CZ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Ing. Petra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Růčková</a:t>
            </a:r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 účetnictví</a:t>
            </a:r>
          </a:p>
        </p:txBody>
      </p:sp>
    </p:spTree>
    <p:extLst>
      <p:ext uri="{BB962C8B-B14F-4D97-AF65-F5344CB8AC3E}">
        <p14:creationId xmlns:p14="http://schemas.microsoft.com/office/powerpoint/2010/main" val="15773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39349" y="806781"/>
            <a:ext cx="11041227" cy="863699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altLang="cs-CZ" sz="2800" dirty="0">
              <a:solidFill>
                <a:srgbClr val="008080"/>
              </a:solidFill>
            </a:endParaRPr>
          </a:p>
          <a:p>
            <a:r>
              <a:rPr lang="cs-CZ" sz="2800" dirty="0" smtClean="0">
                <a:solidFill>
                  <a:srgbClr val="008080"/>
                </a:solidFill>
              </a:rPr>
              <a:t>Jaká je budoucí hodnota vašeho vkladu v bance, jestliže je úročen sazbou 1,7 % </a:t>
            </a:r>
            <a:r>
              <a:rPr lang="cs-CZ" sz="2800" dirty="0" err="1" smtClean="0">
                <a:solidFill>
                  <a:srgbClr val="008080"/>
                </a:solidFill>
              </a:rPr>
              <a:t>p.a</a:t>
            </a:r>
            <a:r>
              <a:rPr lang="cs-CZ" sz="2800" dirty="0" smtClean="0">
                <a:solidFill>
                  <a:srgbClr val="008080"/>
                </a:solidFill>
              </a:rPr>
              <a:t>. a úročení probíhá kontinuálně. Vklad činí 10 tis. Kč a v bance zůstane uložen po dobu tří let.</a:t>
            </a:r>
            <a:endParaRPr lang="cs-CZ" sz="2800" dirty="0">
              <a:solidFill>
                <a:srgbClr val="00808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39349" y="260650"/>
            <a:ext cx="9599596" cy="676937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008080"/>
                </a:solidFill>
              </a:rPr>
              <a:t>Kontinuální úročení - příklad</a:t>
            </a:r>
            <a:endParaRPr lang="cs-CZ" b="1" dirty="0">
              <a:solidFill>
                <a:srgbClr val="008080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79757" y="1625600"/>
            <a:ext cx="9470136" cy="19446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4792" indent="-304792" defTabSz="1219170">
              <a:spcBef>
                <a:spcPts val="1333"/>
              </a:spcBef>
            </a:pPr>
            <a:endParaRPr lang="cs-CZ" altLang="cs-CZ" dirty="0">
              <a:solidFill>
                <a:srgbClr val="008080"/>
              </a:solidFill>
              <a:latin typeface="Times New Roman"/>
            </a:endParaRPr>
          </a:p>
        </p:txBody>
      </p:sp>
      <p:pic>
        <p:nvPicPr>
          <p:cNvPr id="12" name="Obrázek 11" descr="Calculation White Male 3D Model · Free image on Pixaba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893" y="4389107"/>
            <a:ext cx="1756496" cy="1756496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694267" y="16256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261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39349" y="806781"/>
            <a:ext cx="11041227" cy="863699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altLang="cs-CZ" sz="2800" dirty="0">
              <a:solidFill>
                <a:srgbClr val="008080"/>
              </a:solidFill>
            </a:endParaRPr>
          </a:p>
          <a:p>
            <a:r>
              <a:rPr lang="cs-CZ" sz="2800" dirty="0"/>
              <a:t>Jaký úrok bude připsán na konci roku z jistiny 10 000 </a:t>
            </a:r>
            <a:r>
              <a:rPr lang="cs-CZ" sz="2800" dirty="0" smtClean="0"/>
              <a:t>Kč, </a:t>
            </a:r>
            <a:r>
              <a:rPr lang="cs-CZ" sz="2800" dirty="0"/>
              <a:t>je-li úroková sazba </a:t>
            </a:r>
            <a:r>
              <a:rPr lang="cs-CZ" sz="2800" dirty="0" smtClean="0"/>
              <a:t>1,9 % </a:t>
            </a:r>
            <a:r>
              <a:rPr lang="cs-CZ" sz="2800" dirty="0" err="1" smtClean="0"/>
              <a:t>p.a</a:t>
            </a:r>
            <a:r>
              <a:rPr lang="cs-CZ" sz="2800" dirty="0"/>
              <a:t>. </a:t>
            </a:r>
            <a:r>
              <a:rPr lang="cs-CZ" sz="2800" dirty="0" smtClean="0"/>
              <a:t>a vklad </a:t>
            </a:r>
            <a:r>
              <a:rPr lang="cs-CZ" sz="2800" dirty="0"/>
              <a:t>je úročen spojitě (úrok je připisován v každém okamžiku)?</a:t>
            </a:r>
            <a:endParaRPr lang="cs-CZ" sz="2800" dirty="0">
              <a:solidFill>
                <a:srgbClr val="00808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39349" y="260650"/>
            <a:ext cx="9599596" cy="676937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008080"/>
                </a:solidFill>
              </a:rPr>
              <a:t>Kontinuální úročení - příklad</a:t>
            </a:r>
            <a:endParaRPr lang="cs-CZ" b="1" dirty="0">
              <a:solidFill>
                <a:srgbClr val="008080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79757" y="1625600"/>
            <a:ext cx="9470136" cy="19446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4792" indent="-304792" defTabSz="1219170">
              <a:spcBef>
                <a:spcPts val="1333"/>
              </a:spcBef>
            </a:pPr>
            <a:endParaRPr lang="cs-CZ" altLang="cs-CZ" dirty="0">
              <a:solidFill>
                <a:srgbClr val="008080"/>
              </a:solidFill>
              <a:latin typeface="Times New Roman"/>
            </a:endParaRPr>
          </a:p>
        </p:txBody>
      </p:sp>
      <p:pic>
        <p:nvPicPr>
          <p:cNvPr id="12" name="Obrázek 11" descr="Calculation White Male 3D Model · Free image on Pixaba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893" y="4389107"/>
            <a:ext cx="1756496" cy="1756496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694267" y="16256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273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Health and Fitness - Weights - Apple | Working out with ...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30" y="937587"/>
            <a:ext cx="2417870" cy="16127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965200" y="2506133"/>
            <a:ext cx="99398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solidFill>
                  <a:srgbClr val="008080"/>
                </a:solidFill>
              </a:rPr>
              <a:t>Příklady procvičujte na cvičných příkladech </a:t>
            </a:r>
          </a:p>
          <a:p>
            <a:pPr algn="ctr"/>
            <a:endParaRPr lang="cs-CZ" sz="3600" b="1" dirty="0">
              <a:solidFill>
                <a:srgbClr val="008080"/>
              </a:solidFill>
            </a:endParaRPr>
          </a:p>
          <a:p>
            <a:pPr algn="ctr"/>
            <a:r>
              <a:rPr lang="cs-CZ" sz="3600" b="1" dirty="0" smtClean="0">
                <a:solidFill>
                  <a:srgbClr val="008080"/>
                </a:solidFill>
              </a:rPr>
              <a:t>a děkuji za pozornost</a:t>
            </a:r>
            <a:endParaRPr lang="cs-CZ" sz="3600" b="1" dirty="0">
              <a:solidFill>
                <a:srgbClr val="008080"/>
              </a:solidFill>
            </a:endParaRPr>
          </a:p>
        </p:txBody>
      </p:sp>
      <p:pic>
        <p:nvPicPr>
          <p:cNvPr id="5" name="Obrázek 4" descr="Thank You - Wooden Tile Images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967" y="4075793"/>
            <a:ext cx="3357033" cy="223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188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ál 23"/>
          <p:cNvSpPr/>
          <p:nvPr/>
        </p:nvSpPr>
        <p:spPr>
          <a:xfrm>
            <a:off x="3119669" y="1955304"/>
            <a:ext cx="1861875" cy="1499453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6048672" cy="676937"/>
          </a:xfrm>
        </p:spPr>
        <p:txBody>
          <a:bodyPr/>
          <a:lstStyle/>
          <a:p>
            <a:r>
              <a:rPr lang="cs-CZ" b="1" dirty="0" smtClean="0">
                <a:solidFill>
                  <a:srgbClr val="008080"/>
                </a:solidFill>
              </a:rPr>
              <a:t>Budoucí hodnota investice</a:t>
            </a:r>
            <a:endParaRPr lang="cs-CZ" b="1" dirty="0">
              <a:solidFill>
                <a:srgbClr val="00808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63337" y="4213943"/>
            <a:ext cx="997870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3200" dirty="0">
                <a:solidFill>
                  <a:srgbClr val="008080"/>
                </a:solidFill>
              </a:rPr>
              <a:t>Investujeme současnou hodnotu PV (C</a:t>
            </a:r>
            <a:r>
              <a:rPr lang="cs-CZ" sz="3200" baseline="-25000" dirty="0">
                <a:solidFill>
                  <a:srgbClr val="008080"/>
                </a:solidFill>
              </a:rPr>
              <a:t>0</a:t>
            </a:r>
            <a:r>
              <a:rPr lang="cs-CZ" sz="3200" dirty="0">
                <a:solidFill>
                  <a:srgbClr val="008080"/>
                </a:solidFill>
              </a:rPr>
              <a:t>) hotovosti a očekáváme, že za n let při úrokové sazbě r bude mít naše investice hodnotu FV</a:t>
            </a:r>
          </a:p>
          <a:p>
            <a:pPr algn="just"/>
            <a:endParaRPr lang="cs-CZ" sz="3200" dirty="0" smtClean="0"/>
          </a:p>
          <a:p>
            <a:pPr marL="380990" indent="-380990" algn="just">
              <a:buFont typeface="Arial" panose="020B0604020202020204" pitchFamily="34" charset="0"/>
              <a:buChar char="•"/>
            </a:pPr>
            <a:endParaRPr lang="cs-CZ" sz="3200" dirty="0"/>
          </a:p>
        </p:txBody>
      </p:sp>
      <p:graphicFrame>
        <p:nvGraphicFramePr>
          <p:cNvPr id="23" name="Object 30"/>
          <p:cNvGraphicFramePr>
            <a:graphicFrameLocks noChangeAspect="1"/>
          </p:cNvGraphicFramePr>
          <p:nvPr>
            <p:extLst/>
          </p:nvPr>
        </p:nvGraphicFramePr>
        <p:xfrm>
          <a:off x="1007435" y="2276872"/>
          <a:ext cx="3817747" cy="8563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Rovnice" r:id="rId3" imgW="1016000" imgH="241300" progId="Equation.3">
                  <p:embed/>
                </p:oleObj>
              </mc:Choice>
              <mc:Fallback>
                <p:oleObj name="Rovnice" r:id="rId3" imgW="10160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7435" y="2276872"/>
                        <a:ext cx="3817747" cy="85631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32"/>
          <p:cNvSpPr>
            <a:spLocks noChangeArrowheads="1"/>
          </p:cNvSpPr>
          <p:nvPr/>
        </p:nvSpPr>
        <p:spPr bwMode="auto">
          <a:xfrm>
            <a:off x="5552688" y="2027922"/>
            <a:ext cx="5184576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1219170" fontAlgn="base">
              <a:spcBef>
                <a:spcPct val="0"/>
              </a:spcBef>
              <a:spcAft>
                <a:spcPct val="0"/>
              </a:spcAft>
            </a:pPr>
            <a:r>
              <a:rPr lang="cs-CZ" sz="16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kde:</a:t>
            </a:r>
            <a:endParaRPr lang="cs-CZ" sz="800" dirty="0">
              <a:latin typeface="Arial" pitchFamily="34" charset="0"/>
              <a:cs typeface="Arial" pitchFamily="34" charset="0"/>
            </a:endParaRPr>
          </a:p>
          <a:p>
            <a:pPr algn="just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FV 	... budoucí hodnota</a:t>
            </a:r>
            <a:endParaRPr lang="cs-CZ" sz="800" dirty="0">
              <a:latin typeface="Arial" pitchFamily="34" charset="0"/>
              <a:cs typeface="Arial" pitchFamily="34" charset="0"/>
            </a:endParaRPr>
          </a:p>
          <a:p>
            <a:pPr algn="just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lang="cs-CZ" sz="1600" i="1" baseline="-30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lang="cs-CZ" sz="16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	... hotovostní tok v roce 0</a:t>
            </a:r>
            <a:endParaRPr lang="cs-CZ" sz="800" dirty="0">
              <a:latin typeface="Arial" pitchFamily="34" charset="0"/>
              <a:cs typeface="Arial" pitchFamily="34" charset="0"/>
            </a:endParaRPr>
          </a:p>
          <a:p>
            <a:pPr algn="just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n	... počet let</a:t>
            </a:r>
            <a:endParaRPr lang="cs-CZ" sz="800" dirty="0">
              <a:latin typeface="Arial" pitchFamily="34" charset="0"/>
              <a:cs typeface="Arial" pitchFamily="34" charset="0"/>
            </a:endParaRPr>
          </a:p>
          <a:p>
            <a:pPr algn="just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r	... úroková sazba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6" name="Obrázek 25" descr="Weihnachten Weihnachtsmann Wichtel · Kostenloses Bild auf ..."/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379822" y="1865499"/>
            <a:ext cx="2535381" cy="2535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65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35361" y="1412777"/>
            <a:ext cx="11041227" cy="863699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altLang="cs-CZ" dirty="0">
              <a:solidFill>
                <a:srgbClr val="008080"/>
              </a:solidFill>
            </a:endParaRPr>
          </a:p>
          <a:p>
            <a:endParaRPr lang="cs-CZ" dirty="0">
              <a:solidFill>
                <a:srgbClr val="00808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39349" y="260650"/>
            <a:ext cx="9599596" cy="676937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008080"/>
                </a:solidFill>
              </a:rPr>
              <a:t>Několikanásobné úročení u budoucí hodnoty investice</a:t>
            </a:r>
            <a:endParaRPr lang="cs-CZ" b="1" dirty="0">
              <a:solidFill>
                <a:srgbClr val="008080"/>
              </a:solidFill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/>
          </p:nvPr>
        </p:nvGraphicFramePr>
        <p:xfrm>
          <a:off x="2293049" y="1412777"/>
          <a:ext cx="4464051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Rovnice" r:id="rId4" imgW="1155700" imgH="393700" progId="Equation.3">
                  <p:embed/>
                </p:oleObj>
              </mc:Choice>
              <mc:Fallback>
                <p:oleObj name="Rovnice" r:id="rId4" imgW="1155700" imgH="393700" progId="Equation.3">
                  <p:embed/>
                  <p:pic>
                    <p:nvPicPr>
                      <p:cNvPr id="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3049" y="1412777"/>
                        <a:ext cx="4464051" cy="151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896112" y="3553841"/>
            <a:ext cx="9470136" cy="19446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4792" indent="-304792" defTabSz="1219170">
              <a:spcBef>
                <a:spcPts val="1333"/>
              </a:spcBef>
            </a:pPr>
            <a:r>
              <a:rPr lang="cs-CZ" altLang="cs-CZ">
                <a:solidFill>
                  <a:srgbClr val="008080"/>
                </a:solidFill>
                <a:latin typeface="Times New Roman"/>
              </a:rPr>
              <a:t>Využívá se tehdy, je-li prováděno úročení několikrát do roku.</a:t>
            </a:r>
          </a:p>
          <a:p>
            <a:pPr marL="304792" indent="-304792" defTabSz="1219170">
              <a:spcBef>
                <a:spcPts val="1333"/>
              </a:spcBef>
            </a:pPr>
            <a:r>
              <a:rPr lang="cs-CZ" altLang="cs-CZ">
                <a:solidFill>
                  <a:srgbClr val="008080"/>
                </a:solidFill>
                <a:latin typeface="Times New Roman"/>
              </a:rPr>
              <a:t>m vyjadřuje počet úročení za rok</a:t>
            </a:r>
            <a:endParaRPr lang="cs-CZ" altLang="cs-CZ" dirty="0">
              <a:solidFill>
                <a:srgbClr val="008080"/>
              </a:solidFill>
              <a:latin typeface="Times New Roman"/>
            </a:endParaRPr>
          </a:p>
        </p:txBody>
      </p:sp>
      <p:pic>
        <p:nvPicPr>
          <p:cNvPr id="4" name="Obrázek 3" descr="كيف تقدر قيمة وقتك كمؤسس لشركة ناشئة؟ - نصائح وإرشادات ..."/>
          <p:cNvPicPr>
            <a:picLocks noChangeAspect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986" y="4760850"/>
            <a:ext cx="2062527" cy="1289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84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9409045" cy="676937"/>
          </a:xfrm>
        </p:spPr>
        <p:txBody>
          <a:bodyPr/>
          <a:lstStyle/>
          <a:p>
            <a:r>
              <a:rPr lang="cs-CZ" dirty="0" smtClean="0"/>
              <a:t>Budoucí hodnota při četnějším </a:t>
            </a:r>
            <a:r>
              <a:rPr lang="cs-CZ" dirty="0" smtClean="0"/>
              <a:t>úročení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23392" y="1508787"/>
            <a:ext cx="9409045" cy="173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0990" indent="-380990" algn="just" defTabSz="1219170">
              <a:buFont typeface="Arial" panose="020B0604020202020204" pitchFamily="34" charset="0"/>
              <a:buChar char="•"/>
            </a:pPr>
            <a:r>
              <a:rPr lang="cs-CZ" sz="2667" dirty="0">
                <a:solidFill>
                  <a:srgbClr val="307871"/>
                </a:solidFill>
                <a:latin typeface="Times New Roman"/>
              </a:rPr>
              <a:t>Investujete 500.000 Kč, které budou po dobu 3 let  úročeny měsíčně 1,8% </a:t>
            </a:r>
            <a:r>
              <a:rPr lang="cs-CZ" sz="2667" dirty="0" err="1">
                <a:solidFill>
                  <a:srgbClr val="307871"/>
                </a:solidFill>
                <a:latin typeface="Times New Roman"/>
              </a:rPr>
              <a:t>p.a</a:t>
            </a:r>
            <a:r>
              <a:rPr lang="cs-CZ" sz="2667" dirty="0">
                <a:solidFill>
                  <a:srgbClr val="307871"/>
                </a:solidFill>
                <a:latin typeface="Times New Roman"/>
              </a:rPr>
              <a:t>. Jaká bude hodnota vaší investice na konci zmíněného období? </a:t>
            </a:r>
          </a:p>
          <a:p>
            <a:pPr marL="380990" indent="-380990" algn="just" defTabSz="1219170">
              <a:buFont typeface="Arial" panose="020B0604020202020204" pitchFamily="34" charset="0"/>
              <a:buChar char="•"/>
            </a:pPr>
            <a:endParaRPr lang="cs-CZ" sz="2667" dirty="0">
              <a:solidFill>
                <a:srgbClr val="307871"/>
              </a:solidFill>
              <a:latin typeface="Times New Roman"/>
            </a:endParaRPr>
          </a:p>
        </p:txBody>
      </p:sp>
      <p:pic>
        <p:nvPicPr>
          <p:cNvPr id="7" name="Obrázek 6" descr="Calculation White Male 3D Model · Free image on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893" y="4389107"/>
            <a:ext cx="1756496" cy="1756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904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9409045" cy="676937"/>
          </a:xfrm>
        </p:spPr>
        <p:txBody>
          <a:bodyPr/>
          <a:lstStyle/>
          <a:p>
            <a:r>
              <a:rPr lang="cs-CZ" dirty="0" smtClean="0"/>
              <a:t>Budoucí hodnota při četnějším úročení a EAIR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23392" y="1508787"/>
            <a:ext cx="9409045" cy="173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0990" indent="-380990" algn="just" defTabSz="1219170">
              <a:buFont typeface="Arial" panose="020B0604020202020204" pitchFamily="34" charset="0"/>
              <a:buChar char="•"/>
            </a:pPr>
            <a:r>
              <a:rPr lang="cs-CZ" sz="2667" dirty="0">
                <a:solidFill>
                  <a:srgbClr val="307871"/>
                </a:solidFill>
              </a:rPr>
              <a:t>Na nově otevřený účet jsme vložili částku 128 000 Kč. Kolik Kč budeme mít na tomto účtu za 7 let, jestliže úroková míra činí 4,1 % </a:t>
            </a:r>
            <a:r>
              <a:rPr lang="cs-CZ" sz="2667" dirty="0" err="1">
                <a:solidFill>
                  <a:srgbClr val="307871"/>
                </a:solidFill>
              </a:rPr>
              <a:t>p.a</a:t>
            </a:r>
            <a:r>
              <a:rPr lang="cs-CZ" sz="2667" dirty="0">
                <a:solidFill>
                  <a:srgbClr val="307871"/>
                </a:solidFill>
              </a:rPr>
              <a:t>. s pololetním úročením? </a:t>
            </a:r>
          </a:p>
          <a:p>
            <a:pPr marL="380990" indent="-380990" algn="just" defTabSz="1219170">
              <a:buFont typeface="Arial" panose="020B0604020202020204" pitchFamily="34" charset="0"/>
              <a:buChar char="•"/>
            </a:pPr>
            <a:endParaRPr lang="cs-CZ" sz="2667" dirty="0">
              <a:solidFill>
                <a:srgbClr val="307871"/>
              </a:solidFill>
              <a:latin typeface="Times New Roman"/>
            </a:endParaRPr>
          </a:p>
        </p:txBody>
      </p:sp>
      <p:pic>
        <p:nvPicPr>
          <p:cNvPr id="7" name="Obrázek 6" descr="Calculation White Male 3D Model · Free image on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893" y="4389107"/>
            <a:ext cx="1756496" cy="1756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302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35361" y="1412777"/>
            <a:ext cx="11041227" cy="863699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altLang="cs-CZ" dirty="0">
              <a:solidFill>
                <a:srgbClr val="008080"/>
              </a:solidFill>
            </a:endParaRPr>
          </a:p>
          <a:p>
            <a:endParaRPr lang="cs-CZ" dirty="0">
              <a:solidFill>
                <a:srgbClr val="00808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39349" y="260650"/>
            <a:ext cx="9599596" cy="676937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008080"/>
                </a:solidFill>
              </a:rPr>
              <a:t>Roční efektivní úroková sazba</a:t>
            </a:r>
            <a:endParaRPr lang="cs-CZ" b="1" dirty="0">
              <a:solidFill>
                <a:srgbClr val="008080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896112" y="3553841"/>
            <a:ext cx="9470136" cy="19446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4792" indent="-304792" defTabSz="1219170">
              <a:spcBef>
                <a:spcPts val="1333"/>
              </a:spcBef>
            </a:pPr>
            <a:r>
              <a:rPr lang="cs-CZ" altLang="cs-CZ" dirty="0">
                <a:solidFill>
                  <a:srgbClr val="008080"/>
                </a:solidFill>
                <a:latin typeface="Times New Roman"/>
              </a:rPr>
              <a:t>Přepočet na roční efektivní úrokovou sazbu.</a:t>
            </a:r>
          </a:p>
          <a:p>
            <a:pPr marL="304792" indent="-304792" defTabSz="1219170">
              <a:spcBef>
                <a:spcPts val="1333"/>
              </a:spcBef>
            </a:pPr>
            <a:r>
              <a:rPr lang="cs-CZ" altLang="cs-CZ" dirty="0">
                <a:solidFill>
                  <a:srgbClr val="008080"/>
                </a:solidFill>
                <a:latin typeface="Times New Roman"/>
              </a:rPr>
              <a:t>Je lepší ji využít ještě před vkládáním úrokové sazby do vzorců pro budoucí nebo současnou hodnotu.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3189037" y="1497447"/>
          <a:ext cx="4681537" cy="165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Rovnice" r:id="rId4" imgW="1320227" imgH="469696" progId="Equation.3">
                  <p:embed/>
                </p:oleObj>
              </mc:Choice>
              <mc:Fallback>
                <p:oleObj name="Rovnice" r:id="rId4" imgW="1320227" imgH="469696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9037" y="1497447"/>
                        <a:ext cx="4681537" cy="165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Obrázek 1" descr="Detailed Look At The Winners and Losers Of Rising U.S ..."/>
          <p:cNvPicPr>
            <a:picLocks noChangeAspect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0985" y="4643151"/>
            <a:ext cx="2671635" cy="1535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60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9409045" cy="676937"/>
          </a:xfrm>
        </p:spPr>
        <p:txBody>
          <a:bodyPr/>
          <a:lstStyle/>
          <a:p>
            <a:r>
              <a:rPr lang="cs-CZ" dirty="0" smtClean="0"/>
              <a:t>Budoucí hodnota při četnějším úročení a EAIR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35359" y="1008273"/>
            <a:ext cx="9409045" cy="1323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0990" indent="-380990" algn="just" defTabSz="1219170">
              <a:buFont typeface="Arial" panose="020B0604020202020204" pitchFamily="34" charset="0"/>
              <a:buChar char="•"/>
            </a:pPr>
            <a:r>
              <a:rPr lang="cs-CZ" sz="2667" dirty="0">
                <a:solidFill>
                  <a:srgbClr val="307871"/>
                </a:solidFill>
              </a:rPr>
              <a:t>Jaká je efektivní roční úroková sazba, jestliže roční úroková sazba je 11,5% a úročení probíhá pololetně?</a:t>
            </a:r>
          </a:p>
          <a:p>
            <a:pPr marL="380990" indent="-380990" algn="just" defTabSz="1219170">
              <a:buFont typeface="Arial" panose="020B0604020202020204" pitchFamily="34" charset="0"/>
              <a:buChar char="•"/>
            </a:pPr>
            <a:endParaRPr lang="cs-CZ" sz="2667" dirty="0">
              <a:solidFill>
                <a:srgbClr val="307871"/>
              </a:solidFill>
              <a:latin typeface="Times New Roman"/>
            </a:endParaRPr>
          </a:p>
        </p:txBody>
      </p:sp>
      <p:pic>
        <p:nvPicPr>
          <p:cNvPr id="7" name="Obrázek 6" descr="Calculation White Male 3D Model · Free image on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893" y="4389107"/>
            <a:ext cx="1756496" cy="1756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347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9409045" cy="676937"/>
          </a:xfrm>
        </p:spPr>
        <p:txBody>
          <a:bodyPr/>
          <a:lstStyle/>
          <a:p>
            <a:r>
              <a:rPr lang="cs-CZ" dirty="0" smtClean="0"/>
              <a:t>Budoucí hodnota při četnějším úročení a EAIR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35360" y="1037149"/>
            <a:ext cx="98289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Jakou úrokovou sazbou by musel být úročen běžný účet </a:t>
            </a:r>
            <a:r>
              <a:rPr lang="cs-CZ" sz="2400" dirty="0" smtClean="0"/>
              <a:t>ve spořitelně (úroky </a:t>
            </a:r>
            <a:r>
              <a:rPr lang="cs-CZ" sz="2400" dirty="0"/>
              <a:t>připisuje </a:t>
            </a:r>
            <a:r>
              <a:rPr lang="cs-CZ" sz="2400" dirty="0" smtClean="0"/>
              <a:t>pouze 1x </a:t>
            </a:r>
            <a:r>
              <a:rPr lang="cs-CZ" sz="2400" dirty="0"/>
              <a:t>za rok), aby se vyrovnal běžnému účtu v bance úročenému 2% </a:t>
            </a:r>
            <a:r>
              <a:rPr lang="cs-CZ" sz="2400" dirty="0" smtClean="0"/>
              <a:t>ročně, kde jsou úroky </a:t>
            </a:r>
            <a:r>
              <a:rPr lang="cs-CZ" sz="2400"/>
              <a:t>jsou </a:t>
            </a:r>
            <a:r>
              <a:rPr lang="cs-CZ" sz="2400" smtClean="0"/>
              <a:t>připisovány </a:t>
            </a:r>
            <a:r>
              <a:rPr lang="cs-CZ" sz="2400" dirty="0"/>
              <a:t>měsíčně a dále úročeny.</a:t>
            </a:r>
            <a:endParaRPr lang="cs-CZ" sz="2400" dirty="0">
              <a:solidFill>
                <a:srgbClr val="307871"/>
              </a:solidFill>
              <a:latin typeface="Times New Roman"/>
            </a:endParaRPr>
          </a:p>
        </p:txBody>
      </p:sp>
      <p:pic>
        <p:nvPicPr>
          <p:cNvPr id="7" name="Obrázek 6" descr="Calculation White Male 3D Model · Free image on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893" y="4389107"/>
            <a:ext cx="1756496" cy="1756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848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35361" y="1412777"/>
            <a:ext cx="11041227" cy="863699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altLang="cs-CZ" dirty="0">
              <a:solidFill>
                <a:srgbClr val="008080"/>
              </a:solidFill>
            </a:endParaRPr>
          </a:p>
          <a:p>
            <a:endParaRPr lang="cs-CZ" dirty="0">
              <a:solidFill>
                <a:srgbClr val="00808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39349" y="260650"/>
            <a:ext cx="9599596" cy="676937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008080"/>
                </a:solidFill>
              </a:rPr>
              <a:t>Kontinuální úročení</a:t>
            </a:r>
            <a:endParaRPr lang="cs-CZ" b="1" dirty="0">
              <a:solidFill>
                <a:srgbClr val="008080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896112" y="3553841"/>
            <a:ext cx="9470136" cy="19446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4792" indent="-304792" defTabSz="1219170">
              <a:spcBef>
                <a:spcPts val="1333"/>
              </a:spcBef>
            </a:pPr>
            <a:endParaRPr lang="cs-CZ" altLang="cs-CZ" dirty="0">
              <a:solidFill>
                <a:srgbClr val="008080"/>
              </a:solidFill>
              <a:latin typeface="Times New Roman"/>
            </a:endParaRPr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1107379" y="1412776"/>
          <a:ext cx="3286125" cy="933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Rovnice" r:id="rId4" imgW="838200" imgH="241300" progId="Equation.3">
                  <p:embed/>
                </p:oleObj>
              </mc:Choice>
              <mc:Fallback>
                <p:oleObj name="Rovnice" r:id="rId4" imgW="838200" imgH="241300" progId="Equation.3">
                  <p:embed/>
                  <p:pic>
                    <p:nvPicPr>
                      <p:cNvPr id="1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7379" y="1412776"/>
                        <a:ext cx="3286125" cy="9334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6"/>
          <p:cNvGraphicFramePr>
            <a:graphicFrameLocks noChangeAspect="1"/>
          </p:cNvGraphicFramePr>
          <p:nvPr/>
        </p:nvGraphicFramePr>
        <p:xfrm>
          <a:off x="5631181" y="1421286"/>
          <a:ext cx="3384551" cy="9096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Rovnice" r:id="rId6" imgW="888614" imgH="241195" progId="Equation.3">
                  <p:embed/>
                </p:oleObj>
              </mc:Choice>
              <mc:Fallback>
                <p:oleObj name="Rovnice" r:id="rId6" imgW="888614" imgH="241195" progId="Equation.3">
                  <p:embed/>
                  <p:pic>
                    <p:nvPicPr>
                      <p:cNvPr id="11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1181" y="1421286"/>
                        <a:ext cx="3384551" cy="9096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bdélník 3"/>
          <p:cNvSpPr/>
          <p:nvPr/>
        </p:nvSpPr>
        <p:spPr>
          <a:xfrm>
            <a:off x="896112" y="3008886"/>
            <a:ext cx="9272016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44" indent="-285744" defTabSz="121917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srgbClr val="008080"/>
                </a:solidFill>
                <a:latin typeface="Times New Roman"/>
              </a:rPr>
              <a:t>Pokud jsou úroky připisovány nebo účtovány neustále, hovoříme o kontinuálním úročení.</a:t>
            </a:r>
          </a:p>
          <a:p>
            <a:pPr marL="285744" indent="-285744" defTabSz="121917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srgbClr val="008080"/>
                </a:solidFill>
                <a:latin typeface="Times New Roman"/>
              </a:rPr>
              <a:t>Zaokrouhlená hodnota Eulerova čísla je 2,718.</a:t>
            </a:r>
          </a:p>
        </p:txBody>
      </p:sp>
      <p:pic>
        <p:nvPicPr>
          <p:cNvPr id="5" name="Obrázek 4" descr="Rationally Speaking: Why we should use odds, all the time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2453" y="4018851"/>
            <a:ext cx="1749284" cy="2024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29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DBBF54319DAED499D9272062FFF02E6" ma:contentTypeVersion="2" ma:contentTypeDescription="Vytvoří nový dokument" ma:contentTypeScope="" ma:versionID="a211d1a3ac89cc1cf9d4abfeeab45d1b">
  <xsd:schema xmlns:xsd="http://www.w3.org/2001/XMLSchema" xmlns:xs="http://www.w3.org/2001/XMLSchema" xmlns:p="http://schemas.microsoft.com/office/2006/metadata/properties" xmlns:ns2="80afbf4f-e979-42a2-81d9-1a26c6b52d42" targetNamespace="http://schemas.microsoft.com/office/2006/metadata/properties" ma:root="true" ma:fieldsID="ae12104aa832ea424498da21b6cb091c" ns2:_="">
    <xsd:import namespace="80afbf4f-e979-42a2-81d9-1a26c6b52d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afbf4f-e979-42a2-81d9-1a26c6b52d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FD830CC-426D-4C6E-A3A0-C7FFA8B52C3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0afbf4f-e979-42a2-81d9-1a26c6b52d4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BE3FE3A-431B-4779-BAB6-DC3CC85956D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0A2D8C-078F-4343-9CAD-7B971EED7F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afbf4f-e979-42a2-81d9-1a26c6b52d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338</Words>
  <Application>Microsoft Office PowerPoint</Application>
  <PresentationFormat>Širokoúhlá obrazovka</PresentationFormat>
  <Paragraphs>49</Paragraphs>
  <Slides>12</Slides>
  <Notes>5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Motiv Office</vt:lpstr>
      <vt:lpstr>SLU</vt:lpstr>
      <vt:lpstr>Rovnice</vt:lpstr>
      <vt:lpstr>Finance podniku </vt:lpstr>
      <vt:lpstr>Budoucí hodnota investice</vt:lpstr>
      <vt:lpstr>Několikanásobné úročení u budoucí hodnoty investice</vt:lpstr>
      <vt:lpstr>Budoucí hodnota při četnějším úročení</vt:lpstr>
      <vt:lpstr>Budoucí hodnota při četnějším úročení a EAIR</vt:lpstr>
      <vt:lpstr>Roční efektivní úroková sazba</vt:lpstr>
      <vt:lpstr>Budoucí hodnota při četnějším úročení a EAIR</vt:lpstr>
      <vt:lpstr>Budoucí hodnota při četnějším úročení a EAIR</vt:lpstr>
      <vt:lpstr>Kontinuální úročení</vt:lpstr>
      <vt:lpstr>Kontinuální úročení - příklad</vt:lpstr>
      <vt:lpstr>Kontinuální úročení - příklad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podniku</dc:title>
  <dc:creator>ruc0003</dc:creator>
  <cp:lastModifiedBy>ruckova</cp:lastModifiedBy>
  <cp:revision>12</cp:revision>
  <cp:lastPrinted>2020-09-23T08:20:10Z</cp:lastPrinted>
  <dcterms:created xsi:type="dcterms:W3CDTF">2020-09-11T05:56:47Z</dcterms:created>
  <dcterms:modified xsi:type="dcterms:W3CDTF">2020-09-23T09:03:00Z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0x010100ADBBF54319DAED499D9272062FFF02E6</vt:lpwstr>
  </property>
</Properties>
</file>