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5" r:id="rId5"/>
  </p:sldMasterIdLst>
  <p:notesMasterIdLst>
    <p:notesMasterId r:id="rId14"/>
  </p:notesMasterIdLst>
  <p:handoutMasterIdLst>
    <p:handoutMasterId r:id="rId15"/>
  </p:handoutMasterIdLst>
  <p:sldIdLst>
    <p:sldId id="263" r:id="rId6"/>
    <p:sldId id="257" r:id="rId7"/>
    <p:sldId id="264" r:id="rId8"/>
    <p:sldId id="262" r:id="rId9"/>
    <p:sldId id="259" r:id="rId10"/>
    <p:sldId id="258" r:id="rId11"/>
    <p:sldId id="260" r:id="rId12"/>
    <p:sldId id="261" r:id="rId13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37AEE-7CF5-422A-AC0E-BFB3A8AE0A2F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28545-A070-4342-8A3A-A0F81F4E03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45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3C2CE-AA5E-4AD4-8147-F86DB6790563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200D9-A717-4E2F-B320-5E068AF85C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18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9103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8091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4404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8028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31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400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704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952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910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26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995" y="302585"/>
            <a:ext cx="127472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6048672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3200"/>
            </a:lvl1pPr>
          </a:lstStyle>
          <a:p>
            <a:pPr algn="l"/>
            <a:r>
              <a:rPr lang="cs-CZ" sz="32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32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335360" y="932723"/>
            <a:ext cx="9889099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335360" y="6309320"/>
            <a:ext cx="11547355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14987" y="6309320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67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10416480" y="6309320"/>
            <a:ext cx="144016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985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441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995" y="302585"/>
            <a:ext cx="127472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6048672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3200"/>
            </a:lvl1pPr>
          </a:lstStyle>
          <a:p>
            <a:pPr algn="l"/>
            <a:r>
              <a:rPr lang="cs-CZ" sz="32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32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335360" y="932723"/>
            <a:ext cx="9889099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335360" y="6309320"/>
            <a:ext cx="11547355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14987" y="6309320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67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10416480" y="6309320"/>
            <a:ext cx="144016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26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5425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3BE69-AF83-42CB-91A8-F4082B4619E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17711513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20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15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881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57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63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188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0A3D4-7D9A-407C-8E63-EA163A89E520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71E4C-4E8D-4FF0-B3B1-F7F5A2805D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01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nb.cz/c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1" i="0" u="none" strike="noStrike" kern="1200" cap="none" spc="0" normalizeH="0" baseline="0" noProof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podniku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293096"/>
            <a:ext cx="5184576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Vliv inflace na úrokové sazby</a:t>
            </a:r>
          </a:p>
          <a:p>
            <a:pPr marL="0" indent="0" algn="r">
              <a:buNone/>
            </a:pPr>
            <a:endParaRPr lang="cs-CZ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doc. Ing. Petra </a:t>
            </a:r>
            <a:r>
              <a:rPr kumimoji="0" lang="cs-CZ" altLang="cs-CZ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Růčková</a:t>
            </a:r>
            <a:r>
              <a:rPr kumimoji="0" lang="cs-CZ" alt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Ph.D.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Katedra financí a  účetnictví</a:t>
            </a:r>
          </a:p>
        </p:txBody>
      </p:sp>
    </p:spTree>
    <p:extLst>
      <p:ext uri="{BB962C8B-B14F-4D97-AF65-F5344CB8AC3E}">
        <p14:creationId xmlns:p14="http://schemas.microsoft.com/office/powerpoint/2010/main" val="93503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35361" y="1412777"/>
            <a:ext cx="11041227" cy="863699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dirty="0">
              <a:solidFill>
                <a:srgbClr val="008080"/>
              </a:solidFill>
            </a:endParaRPr>
          </a:p>
          <a:p>
            <a:endParaRPr lang="cs-CZ" dirty="0">
              <a:solidFill>
                <a:srgbClr val="00808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39349" y="260650"/>
            <a:ext cx="9599596" cy="676937"/>
          </a:xfrm>
        </p:spPr>
        <p:txBody>
          <a:bodyPr/>
          <a:lstStyle/>
          <a:p>
            <a:r>
              <a:rPr lang="cs-CZ" b="1" dirty="0" smtClean="0">
                <a:solidFill>
                  <a:srgbClr val="008080"/>
                </a:solidFill>
              </a:rPr>
              <a:t>Na co navazujeme a co je cílem tohoto </a:t>
            </a:r>
            <a:r>
              <a:rPr lang="cs-CZ" b="1" dirty="0" err="1" smtClean="0">
                <a:solidFill>
                  <a:srgbClr val="008080"/>
                </a:solidFill>
              </a:rPr>
              <a:t>videotutoriálu</a:t>
            </a:r>
            <a:endParaRPr lang="cs-CZ" b="1" dirty="0">
              <a:solidFill>
                <a:srgbClr val="00808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896112" y="3553841"/>
            <a:ext cx="9470136" cy="19446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4792" indent="-304792" defTabSz="1219170">
              <a:spcBef>
                <a:spcPts val="1333"/>
              </a:spcBef>
            </a:pPr>
            <a:endParaRPr lang="cs-CZ" altLang="cs-CZ" dirty="0">
              <a:solidFill>
                <a:srgbClr val="008080"/>
              </a:solidFill>
              <a:latin typeface="Times New Roman"/>
            </a:endParaRPr>
          </a:p>
        </p:txBody>
      </p:sp>
      <p:pic>
        <p:nvPicPr>
          <p:cNvPr id="5" name="Obrázek 4" descr="Rationally Speaking: Why we should use odds, all the time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2453" y="4018851"/>
            <a:ext cx="1749284" cy="2024635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239348" y="1191611"/>
            <a:ext cx="9945624" cy="3498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Umíme vyjádřit budoucí hodnotu investice jak pro roční úročení, tak pro vícečetné úročení.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Umíme vyjádřit roční efektivní úrokovou sazbu</a:t>
            </a:r>
            <a:endParaRPr lang="cs-CZ" alt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cs-CZ" sz="2800" dirty="0" smtClean="0"/>
          </a:p>
          <a:p>
            <a:pPr marL="457189" indent="-457189" defTabSz="1219170">
              <a:buFont typeface="Arial" panose="020B0604020202020204" pitchFamily="34" charset="0"/>
              <a:buChar char="•"/>
            </a:pPr>
            <a:endParaRPr lang="cs-CZ" altLang="cs-CZ" sz="2667" dirty="0" smtClean="0">
              <a:solidFill>
                <a:srgbClr val="307871"/>
              </a:solidFill>
              <a:latin typeface="Times New Roman"/>
            </a:endParaRPr>
          </a:p>
          <a:p>
            <a:pPr marL="457189" indent="-457189" defTabSz="1219170"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solidFill>
                  <a:srgbClr val="307871"/>
                </a:solidFill>
                <a:latin typeface="Times New Roman"/>
              </a:rPr>
              <a:t>Cíl tohoto </a:t>
            </a:r>
            <a:r>
              <a:rPr lang="cs-CZ" altLang="cs-CZ" sz="2800" dirty="0" err="1" smtClean="0">
                <a:solidFill>
                  <a:srgbClr val="307871"/>
                </a:solidFill>
                <a:latin typeface="Times New Roman"/>
              </a:rPr>
              <a:t>videotutoriálu</a:t>
            </a:r>
            <a:r>
              <a:rPr lang="cs-CZ" altLang="cs-CZ" sz="2800" dirty="0" smtClean="0">
                <a:solidFill>
                  <a:srgbClr val="307871"/>
                </a:solidFill>
                <a:latin typeface="Times New Roman"/>
              </a:rPr>
              <a:t> – ověřit vliv inflace na hodnotu naší investice a vyjádřit vliv inflace ve výpočtu.</a:t>
            </a:r>
            <a:endParaRPr lang="cs-CZ" altLang="cs-CZ" sz="2800" dirty="0">
              <a:solidFill>
                <a:srgbClr val="307871"/>
              </a:solidFill>
              <a:latin typeface="Times New Roman"/>
            </a:endParaRPr>
          </a:p>
          <a:p>
            <a:pPr marL="457189" indent="-457189" defTabSz="1219170">
              <a:buFont typeface="Arial" panose="020B0604020202020204" pitchFamily="34" charset="0"/>
              <a:buChar char="•"/>
            </a:pPr>
            <a:endParaRPr lang="cs-CZ" altLang="cs-CZ" sz="2667" dirty="0">
              <a:solidFill>
                <a:srgbClr val="307871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2133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35361" y="1412777"/>
            <a:ext cx="11041227" cy="863699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dirty="0">
              <a:solidFill>
                <a:srgbClr val="008080"/>
              </a:solidFill>
            </a:endParaRPr>
          </a:p>
          <a:p>
            <a:endParaRPr lang="cs-CZ" dirty="0">
              <a:solidFill>
                <a:srgbClr val="00808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39349" y="260650"/>
            <a:ext cx="9599596" cy="676937"/>
          </a:xfrm>
        </p:spPr>
        <p:txBody>
          <a:bodyPr/>
          <a:lstStyle/>
          <a:p>
            <a:r>
              <a:rPr lang="cs-CZ" b="1" dirty="0" smtClean="0">
                <a:solidFill>
                  <a:srgbClr val="008080"/>
                </a:solidFill>
              </a:rPr>
              <a:t>Vliv inflace a stanovení reálné úrokové sazby</a:t>
            </a:r>
            <a:endParaRPr lang="cs-CZ" b="1" dirty="0">
              <a:solidFill>
                <a:srgbClr val="00808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896112" y="3553841"/>
            <a:ext cx="9470136" cy="19446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4792" indent="-304792" defTabSz="1219170">
              <a:spcBef>
                <a:spcPts val="1333"/>
              </a:spcBef>
            </a:pPr>
            <a:endParaRPr lang="cs-CZ" altLang="cs-CZ" dirty="0">
              <a:solidFill>
                <a:srgbClr val="008080"/>
              </a:solidFill>
              <a:latin typeface="Times New Roman"/>
            </a:endParaRPr>
          </a:p>
        </p:txBody>
      </p:sp>
      <p:pic>
        <p:nvPicPr>
          <p:cNvPr id="5" name="Obrázek 4" descr="Rationally Speaking: Why we should use odds, all the time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2453" y="4018851"/>
            <a:ext cx="1749284" cy="2024635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239348" y="1191611"/>
            <a:ext cx="9945624" cy="3949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Inflace je obvykle chápána jako opakovaný růst většiny cen v dané ekonomice. </a:t>
            </a: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Jde </a:t>
            </a:r>
            <a:r>
              <a:rPr lang="cs-CZ" sz="2800" dirty="0"/>
              <a:t>o oslabení reálné hodnoty (tj. kupní síly) dané měny vůči zboží a službám, které spotřebitel </a:t>
            </a:r>
            <a:r>
              <a:rPr lang="cs-CZ" sz="2800" dirty="0" smtClean="0"/>
              <a:t>kupuje.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 </a:t>
            </a:r>
            <a:r>
              <a:rPr lang="cs-CZ" altLang="cs-CZ" sz="2800" dirty="0" smtClean="0"/>
              <a:t>vývojem ekonomiky souvisí i nutnost regulace velikosti míry inflace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Inflační cíl </a:t>
            </a:r>
            <a:r>
              <a:rPr lang="cs-CZ" altLang="cs-CZ" sz="2800" dirty="0" smtClean="0">
                <a:hlinkClick r:id="rId4"/>
              </a:rPr>
              <a:t>ČNB</a:t>
            </a:r>
            <a:r>
              <a:rPr lang="cs-CZ" altLang="cs-CZ" sz="2800" dirty="0" smtClean="0"/>
              <a:t> je 2 %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cs-CZ" sz="2800" dirty="0" smtClean="0"/>
          </a:p>
          <a:p>
            <a:pPr defTabSz="1219170"/>
            <a:endParaRPr lang="cs-CZ" altLang="cs-CZ" sz="2667" dirty="0">
              <a:solidFill>
                <a:srgbClr val="307871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1871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35361" y="1412777"/>
            <a:ext cx="11041227" cy="863699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dirty="0">
              <a:solidFill>
                <a:srgbClr val="008080"/>
              </a:solidFill>
            </a:endParaRPr>
          </a:p>
          <a:p>
            <a:endParaRPr lang="cs-CZ" dirty="0">
              <a:solidFill>
                <a:srgbClr val="00808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39349" y="260650"/>
            <a:ext cx="9599596" cy="676937"/>
          </a:xfrm>
        </p:spPr>
        <p:txBody>
          <a:bodyPr/>
          <a:lstStyle/>
          <a:p>
            <a:r>
              <a:rPr lang="cs-CZ" b="1" dirty="0" smtClean="0">
                <a:solidFill>
                  <a:srgbClr val="008080"/>
                </a:solidFill>
              </a:rPr>
              <a:t>Vliv inflace a stanovení reálné úrokové sazby</a:t>
            </a:r>
            <a:endParaRPr lang="cs-CZ" b="1" dirty="0">
              <a:solidFill>
                <a:srgbClr val="00808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896112" y="3553841"/>
            <a:ext cx="9470136" cy="19446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4792" indent="-304792" defTabSz="1219170">
              <a:spcBef>
                <a:spcPts val="1333"/>
              </a:spcBef>
            </a:pPr>
            <a:endParaRPr lang="cs-CZ" altLang="cs-CZ" dirty="0">
              <a:solidFill>
                <a:srgbClr val="008080"/>
              </a:solidFill>
              <a:latin typeface="Times New Roman"/>
            </a:endParaRPr>
          </a:p>
        </p:txBody>
      </p:sp>
      <p:pic>
        <p:nvPicPr>
          <p:cNvPr id="5" name="Obrázek 4" descr="Rationally Speaking: Why we should use odds, all the time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2453" y="4018851"/>
            <a:ext cx="1749284" cy="2024635"/>
          </a:xfrm>
          <a:prstGeom prst="rect">
            <a:avLst/>
          </a:prstGeom>
        </p:spPr>
      </p:pic>
      <p:graphicFrame>
        <p:nvGraphicFramePr>
          <p:cNvPr id="12" name="Object 4"/>
          <p:cNvGraphicFramePr>
            <a:graphicFrameLocks noChangeAspect="1"/>
          </p:cNvGraphicFramePr>
          <p:nvPr>
            <p:extLst/>
          </p:nvPr>
        </p:nvGraphicFramePr>
        <p:xfrm>
          <a:off x="2759966" y="4597623"/>
          <a:ext cx="3833812" cy="180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Rovnice" r:id="rId5" imgW="952087" imgH="444307" progId="Equation.3">
                  <p:embed/>
                </p:oleObj>
              </mc:Choice>
              <mc:Fallback>
                <p:oleObj name="Rovnice" r:id="rId5" imgW="952087" imgH="444307" progId="Equation.3">
                  <p:embed/>
                  <p:pic>
                    <p:nvPicPr>
                      <p:cNvPr id="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966" y="4597623"/>
                        <a:ext cx="3833812" cy="180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bdélník 1"/>
          <p:cNvSpPr/>
          <p:nvPr/>
        </p:nvSpPr>
        <p:spPr>
          <a:xfrm>
            <a:off x="239348" y="1191611"/>
            <a:ext cx="9945624" cy="3375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189" indent="-457189" defTabSz="1219170">
              <a:buFont typeface="Arial" panose="020B0604020202020204" pitchFamily="34" charset="0"/>
              <a:buChar char="•"/>
            </a:pPr>
            <a:r>
              <a:rPr lang="cs-CZ" altLang="cs-CZ" sz="2667" dirty="0">
                <a:solidFill>
                  <a:srgbClr val="307871"/>
                </a:solidFill>
                <a:latin typeface="Times New Roman"/>
              </a:rPr>
              <a:t>Tržní prostředí způsobuje také vliv inflace na reálnou výši úrokové sazby.</a:t>
            </a:r>
          </a:p>
          <a:p>
            <a:pPr marL="457189" indent="-457189" defTabSz="1219170">
              <a:buFont typeface="Arial" panose="020B0604020202020204" pitchFamily="34" charset="0"/>
              <a:buChar char="•"/>
            </a:pPr>
            <a:endParaRPr lang="cs-CZ" altLang="cs-CZ" sz="2667" dirty="0">
              <a:solidFill>
                <a:srgbClr val="307871"/>
              </a:solidFill>
              <a:latin typeface="Times New Roman"/>
            </a:endParaRPr>
          </a:p>
          <a:p>
            <a:pPr marL="457189" indent="-457189" defTabSz="1219170">
              <a:buFont typeface="Arial" panose="020B0604020202020204" pitchFamily="34" charset="0"/>
              <a:buChar char="•"/>
            </a:pPr>
            <a:r>
              <a:rPr lang="cs-CZ" altLang="cs-CZ" sz="2667" dirty="0" smtClean="0">
                <a:solidFill>
                  <a:srgbClr val="307871"/>
                </a:solidFill>
                <a:latin typeface="Times New Roman"/>
              </a:rPr>
              <a:t>Nominální úroková sazba – je pozorovaná úroková sazba (výnos) v daném místě a čase.</a:t>
            </a:r>
          </a:p>
          <a:p>
            <a:pPr marL="457189" indent="-457189" defTabSz="1219170">
              <a:buFont typeface="Arial" panose="020B0604020202020204" pitchFamily="34" charset="0"/>
              <a:buChar char="•"/>
            </a:pPr>
            <a:r>
              <a:rPr lang="cs-CZ" altLang="cs-CZ" sz="2667" dirty="0" smtClean="0">
                <a:solidFill>
                  <a:srgbClr val="307871"/>
                </a:solidFill>
                <a:latin typeface="Times New Roman"/>
              </a:rPr>
              <a:t>Reálná úroková sazba – je vyjádřením rozdílu mezi nominální úrokovou sazbou a inflací.</a:t>
            </a:r>
          </a:p>
          <a:p>
            <a:pPr marL="457189" indent="-457189" defTabSz="1219170">
              <a:buFont typeface="Arial" panose="020B0604020202020204" pitchFamily="34" charset="0"/>
              <a:buChar char="•"/>
            </a:pPr>
            <a:r>
              <a:rPr lang="cs-CZ" altLang="cs-CZ" sz="2667" dirty="0" smtClean="0">
                <a:solidFill>
                  <a:srgbClr val="307871"/>
                </a:solidFill>
                <a:latin typeface="Times New Roman"/>
              </a:rPr>
              <a:t>Přesnější způsob stanovení reálné úrokové sazby.</a:t>
            </a:r>
            <a:endParaRPr lang="cs-CZ" altLang="cs-CZ" sz="2667" dirty="0">
              <a:solidFill>
                <a:srgbClr val="307871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100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1524002" y="302049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defTabSz="1219170" eaLnBrk="1" hangingPunct="1">
              <a:spcBef>
                <a:spcPct val="0"/>
              </a:spcBef>
              <a:buClrTx/>
              <a:buSzTx/>
              <a:buNone/>
            </a:pPr>
            <a:endParaRPr lang="cs-CZ" altLang="cs-CZ" sz="1800">
              <a:solidFill>
                <a:srgbClr val="30787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35360" y="260649"/>
            <a:ext cx="9217024" cy="676937"/>
          </a:xfrm>
        </p:spPr>
        <p:txBody>
          <a:bodyPr/>
          <a:lstStyle/>
          <a:p>
            <a:r>
              <a:rPr lang="cs-CZ" dirty="0" smtClean="0"/>
              <a:t>Vliv inflace na velikost úrokové sazby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27381" y="1508787"/>
            <a:ext cx="9889099" cy="1717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2780" indent="-812780" defTabSz="121917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933" dirty="0">
                <a:solidFill>
                  <a:srgbClr val="307871"/>
                </a:solidFill>
              </a:rPr>
              <a:t>Vypočítejte reálnou úrokovou míru, víte-li, že nominální úroková míra činí 7,5% a míra inflace činí 2,7%.</a:t>
            </a:r>
          </a:p>
          <a:p>
            <a:pPr marL="812780" indent="-812780" defTabSz="121917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sz="2933" dirty="0">
              <a:solidFill>
                <a:srgbClr val="307871"/>
              </a:solidFill>
            </a:endParaRPr>
          </a:p>
          <a:p>
            <a:pPr marL="812780" indent="-812780" defTabSz="121917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sz="2933" dirty="0">
              <a:solidFill>
                <a:srgbClr val="307871"/>
              </a:solidFill>
              <a:latin typeface="Times New Roman"/>
            </a:endParaRPr>
          </a:p>
        </p:txBody>
      </p:sp>
      <p:pic>
        <p:nvPicPr>
          <p:cNvPr id="9" name="Obrázek 8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459" y="4509253"/>
            <a:ext cx="1756496" cy="1756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77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1524002" y="302049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defTabSz="1219170" eaLnBrk="1" hangingPunct="1">
              <a:spcBef>
                <a:spcPct val="0"/>
              </a:spcBef>
              <a:buClrTx/>
              <a:buSzTx/>
              <a:buNone/>
            </a:pPr>
            <a:endParaRPr lang="cs-CZ" altLang="cs-CZ" sz="1800">
              <a:solidFill>
                <a:srgbClr val="30787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35360" y="260649"/>
            <a:ext cx="9217024" cy="676937"/>
          </a:xfrm>
        </p:spPr>
        <p:txBody>
          <a:bodyPr/>
          <a:lstStyle/>
          <a:p>
            <a:r>
              <a:rPr lang="cs-CZ" dirty="0" smtClean="0"/>
              <a:t>Vliv inflace na velikost úrokové sazby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27381" y="1508787"/>
            <a:ext cx="9889099" cy="1717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2780" indent="-812780" defTabSz="121917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933" dirty="0">
                <a:solidFill>
                  <a:srgbClr val="307871"/>
                </a:solidFill>
                <a:latin typeface="Times New Roman"/>
              </a:rPr>
              <a:t>Vypočtěte nominální úrokovou sazbu, je-li reálná úroková sazba 7 % a míra inflace je 3,5 %.</a:t>
            </a:r>
          </a:p>
          <a:p>
            <a:pPr marL="812780" indent="-812780" defTabSz="121917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sz="2933" dirty="0">
              <a:solidFill>
                <a:srgbClr val="307871"/>
              </a:solidFill>
              <a:latin typeface="Times New Roman"/>
            </a:endParaRPr>
          </a:p>
          <a:p>
            <a:pPr marL="812780" indent="-812780" defTabSz="121917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sz="2933" dirty="0">
              <a:solidFill>
                <a:srgbClr val="307871"/>
              </a:solidFill>
              <a:latin typeface="Times New Roman"/>
            </a:endParaRPr>
          </a:p>
        </p:txBody>
      </p:sp>
      <p:pic>
        <p:nvPicPr>
          <p:cNvPr id="9" name="Obrázek 8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459" y="4509253"/>
            <a:ext cx="1756496" cy="1756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88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1524002" y="302049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defTabSz="1219170" eaLnBrk="1" hangingPunct="1">
              <a:spcBef>
                <a:spcPct val="0"/>
              </a:spcBef>
              <a:buClrTx/>
              <a:buSzTx/>
              <a:buNone/>
            </a:pPr>
            <a:endParaRPr lang="cs-CZ" altLang="cs-CZ" sz="1800">
              <a:solidFill>
                <a:srgbClr val="30787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35360" y="260649"/>
            <a:ext cx="9217024" cy="676937"/>
          </a:xfrm>
        </p:spPr>
        <p:txBody>
          <a:bodyPr/>
          <a:lstStyle/>
          <a:p>
            <a:r>
              <a:rPr lang="cs-CZ" dirty="0" smtClean="0"/>
              <a:t>Vliv inflace na velikost úrokové sazby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27381" y="1508787"/>
            <a:ext cx="9889099" cy="2529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2780" indent="-812780" defTabSz="121917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933" dirty="0">
                <a:solidFill>
                  <a:srgbClr val="307871"/>
                </a:solidFill>
              </a:rPr>
              <a:t>Vypočítejte reálnou budoucí hodnotu vašeho současného vkladu 13 500 Kč za dva roky, je-li nominální úroková sazba 3 % a očekávaná míra inflace je 1,7 %</a:t>
            </a:r>
          </a:p>
          <a:p>
            <a:pPr marL="812780" indent="-812780" defTabSz="121917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sz="2933" dirty="0">
              <a:solidFill>
                <a:srgbClr val="307871"/>
              </a:solidFill>
            </a:endParaRPr>
          </a:p>
          <a:p>
            <a:pPr marL="812780" indent="-812780" defTabSz="121917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sz="2933" dirty="0">
              <a:solidFill>
                <a:srgbClr val="307871"/>
              </a:solidFill>
            </a:endParaRPr>
          </a:p>
          <a:p>
            <a:pPr marL="812780" indent="-812780" defTabSz="121917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sz="2933" dirty="0">
              <a:solidFill>
                <a:srgbClr val="307871"/>
              </a:solidFill>
              <a:latin typeface="Times New Roman"/>
            </a:endParaRPr>
          </a:p>
        </p:txBody>
      </p:sp>
      <p:pic>
        <p:nvPicPr>
          <p:cNvPr id="9" name="Obrázek 8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459" y="4509253"/>
            <a:ext cx="1756496" cy="1756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76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ealth and Fitness - Weights - Apple | Working out with ...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0" y="937587"/>
            <a:ext cx="2417870" cy="16127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965200" y="2506133"/>
            <a:ext cx="99398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008080"/>
                </a:solidFill>
              </a:rPr>
              <a:t>Příklady procvičujte na cvičných příkladech </a:t>
            </a:r>
          </a:p>
          <a:p>
            <a:pPr algn="ctr"/>
            <a:endParaRPr lang="cs-CZ" sz="3600" b="1" dirty="0">
              <a:solidFill>
                <a:srgbClr val="008080"/>
              </a:solidFill>
            </a:endParaRPr>
          </a:p>
          <a:p>
            <a:pPr algn="ctr"/>
            <a:r>
              <a:rPr lang="cs-CZ" sz="3600" b="1" dirty="0" smtClean="0">
                <a:solidFill>
                  <a:srgbClr val="008080"/>
                </a:solidFill>
              </a:rPr>
              <a:t>a děkuji za pozornost</a:t>
            </a:r>
            <a:endParaRPr lang="cs-CZ" sz="3600" b="1" dirty="0">
              <a:solidFill>
                <a:srgbClr val="008080"/>
              </a:solidFill>
            </a:endParaRPr>
          </a:p>
        </p:txBody>
      </p:sp>
      <p:pic>
        <p:nvPicPr>
          <p:cNvPr id="5" name="Obrázek 4" descr="Thank You - Wooden Tile Images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967" y="4075793"/>
            <a:ext cx="3357033" cy="223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99018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DBBF54319DAED499D9272062FFF02E6" ma:contentTypeVersion="2" ma:contentTypeDescription="Vytvoří nový dokument" ma:contentTypeScope="" ma:versionID="a211d1a3ac89cc1cf9d4abfeeab45d1b">
  <xsd:schema xmlns:xsd="http://www.w3.org/2001/XMLSchema" xmlns:xs="http://www.w3.org/2001/XMLSchema" xmlns:p="http://schemas.microsoft.com/office/2006/metadata/properties" xmlns:ns2="80afbf4f-e979-42a2-81d9-1a26c6b52d42" targetNamespace="http://schemas.microsoft.com/office/2006/metadata/properties" ma:root="true" ma:fieldsID="ae12104aa832ea424498da21b6cb091c" ns2:_="">
    <xsd:import namespace="80afbf4f-e979-42a2-81d9-1a26c6b52d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afbf4f-e979-42a2-81d9-1a26c6b52d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CD2900-D196-4F33-998E-F1ED6525BB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afbf4f-e979-42a2-81d9-1a26c6b52d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8D79D9-B20D-441F-9633-ED8A617CAB15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80afbf4f-e979-42a2-81d9-1a26c6b52d4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3E4B692-E954-4119-8F63-7208F4C2BE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280</Words>
  <Application>Microsoft Office PowerPoint</Application>
  <PresentationFormat>Širokoúhlá obrazovka</PresentationFormat>
  <Paragraphs>37</Paragraphs>
  <Slides>8</Slides>
  <Notes>3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Times New Roman</vt:lpstr>
      <vt:lpstr>Wingdings 2</vt:lpstr>
      <vt:lpstr>SLU</vt:lpstr>
      <vt:lpstr>1_Motiv Office</vt:lpstr>
      <vt:lpstr>Rovnice</vt:lpstr>
      <vt:lpstr>Finance podniku </vt:lpstr>
      <vt:lpstr>Na co navazujeme a co je cílem tohoto videotutoriálu</vt:lpstr>
      <vt:lpstr>Vliv inflace a stanovení reálné úrokové sazby</vt:lpstr>
      <vt:lpstr>Vliv inflace a stanovení reálné úrokové sazby</vt:lpstr>
      <vt:lpstr>Vliv inflace na velikost úrokové sazby</vt:lpstr>
      <vt:lpstr>Vliv inflace na velikost úrokové sazby</vt:lpstr>
      <vt:lpstr>Vliv inflace na velikost úrokové sazby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ruc0003</dc:creator>
  <cp:lastModifiedBy>ruckova</cp:lastModifiedBy>
  <cp:revision>4</cp:revision>
  <dcterms:created xsi:type="dcterms:W3CDTF">2020-09-11T06:39:38Z</dcterms:created>
  <dcterms:modified xsi:type="dcterms:W3CDTF">2020-09-23T08:26:46Z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0x010100ADBBF54319DAED499D9272062FFF02E6</vt:lpwstr>
  </property>
</Properties>
</file>