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6"/>
  </p:notesMasterIdLst>
  <p:handoutMasterIdLst>
    <p:handoutMasterId r:id="rId17"/>
  </p:handoutMasterIdLst>
  <p:sldIdLst>
    <p:sldId id="260" r:id="rId6"/>
    <p:sldId id="257" r:id="rId7"/>
    <p:sldId id="265" r:id="rId8"/>
    <p:sldId id="258" r:id="rId9"/>
    <p:sldId id="259" r:id="rId10"/>
    <p:sldId id="261" r:id="rId11"/>
    <p:sldId id="263" r:id="rId12"/>
    <p:sldId id="264" r:id="rId13"/>
    <p:sldId id="266" r:id="rId14"/>
    <p:sldId id="262" r:id="rId15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4210F9-82E3-4ABD-8A26-FD66B1E2BF38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18E5F3-D49A-464A-B8AE-CC729D8D049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5081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D1CCB-57F4-43CA-81D0-71892A7B0667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5AF1E6-EDA4-438D-86B3-87E20736586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5051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D4000A-37E1-4D72-B31A-77993FD77D47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6946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5CA9-B0F3-4AFF-AD77-B646441842A3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53E69-9970-4B69-8578-FACDCA2F8E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9348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5CA9-B0F3-4AFF-AD77-B646441842A3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53E69-9970-4B69-8578-FACDCA2F8E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4968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5CA9-B0F3-4AFF-AD77-B646441842A3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53E69-9970-4B69-8578-FACDCA2F8E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0338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77715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1904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7995" y="302585"/>
            <a:ext cx="127472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335360" y="260649"/>
            <a:ext cx="6048672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3200"/>
            </a:lvl1pPr>
          </a:lstStyle>
          <a:p>
            <a:pPr algn="l"/>
            <a:r>
              <a:rPr lang="cs-CZ" sz="32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32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335360" y="932723"/>
            <a:ext cx="9889099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335360" y="6309320"/>
            <a:ext cx="11547355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14987" y="6309320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67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10416480" y="6309320"/>
            <a:ext cx="144016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4617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50875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F3BE69-AF83-42CB-91A8-F4082B4619E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92467473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5CA9-B0F3-4AFF-AD77-B646441842A3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53E69-9970-4B69-8578-FACDCA2F8E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8007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5CA9-B0F3-4AFF-AD77-B646441842A3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53E69-9970-4B69-8578-FACDCA2F8E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198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5CA9-B0F3-4AFF-AD77-B646441842A3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53E69-9970-4B69-8578-FACDCA2F8E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7509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5CA9-B0F3-4AFF-AD77-B646441842A3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53E69-9970-4B69-8578-FACDCA2F8E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96850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5CA9-B0F3-4AFF-AD77-B646441842A3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53E69-9970-4B69-8578-FACDCA2F8E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0177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5CA9-B0F3-4AFF-AD77-B646441842A3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53E69-9970-4B69-8578-FACDCA2F8E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882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5CA9-B0F3-4AFF-AD77-B646441842A3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53E69-9970-4B69-8578-FACDCA2F8E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1795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0E5CA9-B0F3-4AFF-AD77-B646441842A3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53E69-9970-4B69-8578-FACDCA2F8E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697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E5CA9-B0F3-4AFF-AD77-B646441842A3}" type="datetimeFigureOut">
              <a:rPr lang="cs-CZ" smtClean="0"/>
              <a:t>23.09.2020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53E69-9970-4B69-8578-FACDCA2F8E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3929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24625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40701"/>
            <a:ext cx="2266000" cy="176748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81675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podniku</a:t>
            </a:r>
            <a:br>
              <a:rPr lang="cs-CZ" sz="5333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293096"/>
            <a:ext cx="5184576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cs-CZ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oučasná hodnota investice </a:t>
            </a:r>
          </a:p>
          <a:p>
            <a:pPr marL="0" indent="0" algn="r">
              <a:buNone/>
            </a:pPr>
            <a:r>
              <a:rPr lang="cs-CZ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9274729" y="4965171"/>
            <a:ext cx="2688299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doc. Ing. Petra </a:t>
            </a:r>
            <a:r>
              <a:rPr lang="cs-CZ" altLang="cs-CZ" sz="12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Růčková</a:t>
            </a:r>
            <a:r>
              <a:rPr lang="cs-CZ" altLang="cs-CZ" sz="1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</a:p>
          <a:p>
            <a:pPr algn="r"/>
            <a:r>
              <a:rPr lang="cs-CZ" altLang="cs-CZ" sz="12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46957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Health and Fitness - Weights - Apple | Working out with ..."/>
          <p:cNvPicPr>
            <a:picLocks noChangeAspect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30" y="937587"/>
            <a:ext cx="2417870" cy="16127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TextovéPole 2"/>
          <p:cNvSpPr txBox="1"/>
          <p:nvPr/>
        </p:nvSpPr>
        <p:spPr>
          <a:xfrm>
            <a:off x="965200" y="2506133"/>
            <a:ext cx="99398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600" b="1" dirty="0" smtClean="0">
                <a:solidFill>
                  <a:srgbClr val="008080"/>
                </a:solidFill>
              </a:rPr>
              <a:t>Příklady procvičujte na cvičných příkladech </a:t>
            </a:r>
          </a:p>
          <a:p>
            <a:pPr algn="ctr"/>
            <a:endParaRPr lang="cs-CZ" sz="3600" b="1" dirty="0">
              <a:solidFill>
                <a:srgbClr val="008080"/>
              </a:solidFill>
            </a:endParaRPr>
          </a:p>
          <a:p>
            <a:pPr algn="ctr"/>
            <a:r>
              <a:rPr lang="cs-CZ" sz="3600" b="1" dirty="0" smtClean="0">
                <a:solidFill>
                  <a:srgbClr val="008080"/>
                </a:solidFill>
              </a:rPr>
              <a:t>a děkuji za pozornost</a:t>
            </a:r>
            <a:endParaRPr lang="cs-CZ" sz="3600" b="1" dirty="0">
              <a:solidFill>
                <a:srgbClr val="008080"/>
              </a:solidFill>
            </a:endParaRPr>
          </a:p>
        </p:txBody>
      </p:sp>
      <p:pic>
        <p:nvPicPr>
          <p:cNvPr id="5" name="Obrázek 4" descr="Thank You - Wooden Tile Images"/>
          <p:cNvPicPr>
            <a:picLocks noChangeAspect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4967" y="4075793"/>
            <a:ext cx="3357033" cy="2238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2570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</a:t>
            </a:r>
            <a:r>
              <a:rPr lang="cs-CZ" dirty="0" err="1" smtClean="0"/>
              <a:t>videotutoriálu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335360" y="1188720"/>
            <a:ext cx="1110547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smtClean="0"/>
              <a:t>Cílem tohoto </a:t>
            </a:r>
            <a:r>
              <a:rPr lang="cs-CZ" sz="2400" dirty="0" err="1" smtClean="0"/>
              <a:t>videotutoriálu</a:t>
            </a:r>
            <a:r>
              <a:rPr lang="cs-CZ" sz="2400" dirty="0" smtClean="0"/>
              <a:t> je:</a:t>
            </a:r>
          </a:p>
          <a:p>
            <a:endParaRPr lang="cs-CZ" sz="24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Objasnit časovou hodnotu peněz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Vymezit současnou hodnotu investice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Vysvětlit úlohu diskontního faktoru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Vysvětlit si fungování výpočtu současné hodnoty investice na typových příkladech</a:t>
            </a:r>
            <a:endParaRPr lang="cs-CZ" sz="2400" dirty="0"/>
          </a:p>
        </p:txBody>
      </p:sp>
      <p:pic>
        <p:nvPicPr>
          <p:cNvPr id="24" name="Obrázek 23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2832" y="3975354"/>
            <a:ext cx="2791968" cy="2093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2917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</a:t>
            </a:r>
            <a:r>
              <a:rPr lang="cs-CZ" dirty="0" smtClean="0"/>
              <a:t>asová hodnota peněz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363763" y="1196631"/>
            <a:ext cx="106571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189" indent="-457189" algn="just" defTabSz="121917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307871"/>
                </a:solidFill>
                <a:latin typeface="Times New Roman"/>
              </a:rPr>
              <a:t>Peníze mají časovou hodnotu! Koruna dnes má větší hodnotu než koruna zítra.</a:t>
            </a:r>
          </a:p>
          <a:p>
            <a:pPr marL="914389" lvl="1" indent="-457189" algn="just" defTabSz="121917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307871"/>
                </a:solidFill>
                <a:latin typeface="Times New Roman"/>
              </a:rPr>
              <a:t>Čím je to způsobeno</a:t>
            </a:r>
            <a:r>
              <a:rPr lang="cs-CZ" sz="2400" dirty="0" smtClean="0">
                <a:solidFill>
                  <a:srgbClr val="307871"/>
                </a:solidFill>
                <a:latin typeface="Times New Roman"/>
              </a:rPr>
              <a:t>?</a:t>
            </a:r>
          </a:p>
          <a:p>
            <a:pPr marL="914389" lvl="1" indent="-457189" algn="just" defTabSz="121917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307871"/>
              </a:solidFill>
              <a:latin typeface="Times New Roman"/>
            </a:endParaRPr>
          </a:p>
          <a:p>
            <a:pPr marL="914389" lvl="1" indent="-457189" algn="just" defTabSz="1219170">
              <a:buFont typeface="Arial" panose="020B0604020202020204" pitchFamily="34" charset="0"/>
              <a:buChar char="•"/>
            </a:pPr>
            <a:endParaRPr lang="cs-CZ" sz="2400" dirty="0" smtClean="0">
              <a:solidFill>
                <a:srgbClr val="307871"/>
              </a:solidFill>
              <a:latin typeface="Times New Roman"/>
            </a:endParaRPr>
          </a:p>
          <a:p>
            <a:pPr marL="914389" lvl="1" indent="-457189" algn="just" defTabSz="1219170">
              <a:buFont typeface="Arial" panose="020B0604020202020204" pitchFamily="34" charset="0"/>
              <a:buChar char="•"/>
            </a:pPr>
            <a:endParaRPr lang="cs-CZ" sz="2400" dirty="0">
              <a:solidFill>
                <a:srgbClr val="307871"/>
              </a:solidFill>
              <a:latin typeface="Times New Roman"/>
            </a:endParaRPr>
          </a:p>
          <a:p>
            <a:pPr marL="457189" indent="-457189" algn="just" defTabSz="121917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307871"/>
                </a:solidFill>
                <a:latin typeface="Times New Roman"/>
              </a:rPr>
              <a:t>Alternativní náklady (náklady nevyužitých příležitostí, druhé nejlepší příležitosti, požadovaná míra, diskontní sazba).</a:t>
            </a:r>
          </a:p>
          <a:p>
            <a:pPr marL="914389" lvl="1" indent="-457189" algn="just" defTabSz="121917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307871"/>
                </a:solidFill>
                <a:latin typeface="Times New Roman"/>
              </a:rPr>
              <a:t>Alternativní náklady kontra úroková sazba. </a:t>
            </a:r>
          </a:p>
          <a:p>
            <a:pPr marL="914389" lvl="1" indent="-457189" algn="just" defTabSz="121917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307871"/>
                </a:solidFill>
                <a:latin typeface="Times New Roman"/>
              </a:rPr>
              <a:t>Kdo je určuje?</a:t>
            </a:r>
          </a:p>
        </p:txBody>
      </p:sp>
      <p:grpSp>
        <p:nvGrpSpPr>
          <p:cNvPr id="4" name="Plátno 25"/>
          <p:cNvGrpSpPr>
            <a:grpSpLocks/>
          </p:cNvGrpSpPr>
          <p:nvPr/>
        </p:nvGrpSpPr>
        <p:grpSpPr bwMode="auto">
          <a:xfrm>
            <a:off x="1871532" y="4619309"/>
            <a:ext cx="6557433" cy="1591733"/>
            <a:chOff x="0" y="0"/>
            <a:chExt cx="49187" cy="11931"/>
          </a:xfrm>
        </p:grpSpPr>
        <p:sp>
          <p:nvSpPr>
            <p:cNvPr id="5" name="AutoShape 26"/>
            <p:cNvSpPr>
              <a:spLocks noChangeAspect="1" noChangeArrowheads="1"/>
            </p:cNvSpPr>
            <p:nvPr/>
          </p:nvSpPr>
          <p:spPr bwMode="auto">
            <a:xfrm>
              <a:off x="0" y="0"/>
              <a:ext cx="49187" cy="11931"/>
            </a:xfrm>
            <a:prstGeom prst="rect">
              <a:avLst/>
            </a:prstGeom>
            <a:gradFill rotWithShape="0">
              <a:gsLst>
                <a:gs pos="0">
                  <a:srgbClr val="FFFFFF"/>
                </a:gs>
                <a:gs pos="100000">
                  <a:srgbClr val="D6E3BC"/>
                </a:gs>
              </a:gsLst>
              <a:lin ang="54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219170"/>
              <a:endParaRPr lang="cs-CZ" sz="2400">
                <a:solidFill>
                  <a:srgbClr val="307871"/>
                </a:solidFill>
                <a:latin typeface="Times New Roman"/>
              </a:endParaRPr>
            </a:p>
          </p:txBody>
        </p:sp>
        <p:sp>
          <p:nvSpPr>
            <p:cNvPr id="6" name="AutoShape 27"/>
            <p:cNvSpPr>
              <a:spLocks noChangeShapeType="1"/>
            </p:cNvSpPr>
            <p:nvPr/>
          </p:nvSpPr>
          <p:spPr bwMode="auto">
            <a:xfrm>
              <a:off x="3278" y="4415"/>
              <a:ext cx="44197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oval" w="med" len="med"/>
              <a:tailEnd type="oval" w="med" len="med"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219170"/>
              <a:endParaRPr lang="cs-CZ" sz="2400">
                <a:solidFill>
                  <a:srgbClr val="307871"/>
                </a:solidFill>
                <a:latin typeface="Times New Roman"/>
              </a:endParaRPr>
            </a:p>
          </p:txBody>
        </p:sp>
        <p:sp>
          <p:nvSpPr>
            <p:cNvPr id="7" name="AutoShape 28"/>
            <p:cNvSpPr>
              <a:spLocks noChangeShapeType="1"/>
            </p:cNvSpPr>
            <p:nvPr/>
          </p:nvSpPr>
          <p:spPr bwMode="auto">
            <a:xfrm>
              <a:off x="3278" y="4415"/>
              <a:ext cx="0" cy="618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219170"/>
              <a:endParaRPr lang="cs-CZ" sz="2400">
                <a:solidFill>
                  <a:srgbClr val="307871"/>
                </a:solidFill>
                <a:latin typeface="Times New Roman"/>
              </a:endParaRPr>
            </a:p>
          </p:txBody>
        </p:sp>
        <p:sp>
          <p:nvSpPr>
            <p:cNvPr id="8" name="AutoShape 29"/>
            <p:cNvSpPr>
              <a:spLocks noChangeShapeType="1"/>
            </p:cNvSpPr>
            <p:nvPr/>
          </p:nvSpPr>
          <p:spPr bwMode="auto">
            <a:xfrm>
              <a:off x="3278" y="10599"/>
              <a:ext cx="44197" cy="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219170"/>
              <a:endParaRPr lang="cs-CZ" sz="2400">
                <a:solidFill>
                  <a:srgbClr val="307871"/>
                </a:solidFill>
                <a:latin typeface="Times New Roman"/>
              </a:endParaRPr>
            </a:p>
          </p:txBody>
        </p:sp>
        <p:sp>
          <p:nvSpPr>
            <p:cNvPr id="9" name="AutoShape 30"/>
            <p:cNvSpPr>
              <a:spLocks noChangeShapeType="1"/>
            </p:cNvSpPr>
            <p:nvPr/>
          </p:nvSpPr>
          <p:spPr bwMode="auto">
            <a:xfrm flipV="1">
              <a:off x="47475" y="4415"/>
              <a:ext cx="0" cy="618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219170"/>
              <a:endParaRPr lang="cs-CZ" sz="2400">
                <a:solidFill>
                  <a:srgbClr val="307871"/>
                </a:solidFill>
                <a:latin typeface="Times New Roman"/>
              </a:endParaRPr>
            </a:p>
          </p:txBody>
        </p:sp>
        <p:sp>
          <p:nvSpPr>
            <p:cNvPr id="10" name="Text Box 31"/>
            <p:cNvSpPr txBox="1">
              <a:spLocks noChangeArrowheads="1"/>
            </p:cNvSpPr>
            <p:nvPr/>
          </p:nvSpPr>
          <p:spPr bwMode="auto">
            <a:xfrm>
              <a:off x="1854" y="5167"/>
              <a:ext cx="4001" cy="295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defTabSz="1219170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600">
                  <a:solidFill>
                    <a:srgbClr val="307871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0</a:t>
              </a:r>
              <a:endParaRPr lang="cs-CZ" sz="2400">
                <a:solidFill>
                  <a:srgbClr val="30787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Text Box 32"/>
            <p:cNvSpPr txBox="1">
              <a:spLocks noChangeArrowheads="1"/>
            </p:cNvSpPr>
            <p:nvPr/>
          </p:nvSpPr>
          <p:spPr bwMode="auto">
            <a:xfrm>
              <a:off x="8903" y="5175"/>
              <a:ext cx="4569" cy="295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600">
                  <a:solidFill>
                    <a:srgbClr val="307871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2</a:t>
              </a:r>
              <a:endParaRPr lang="cs-CZ" sz="2400">
                <a:solidFill>
                  <a:srgbClr val="30787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 Box 33"/>
            <p:cNvSpPr txBox="1">
              <a:spLocks noChangeArrowheads="1"/>
            </p:cNvSpPr>
            <p:nvPr/>
          </p:nvSpPr>
          <p:spPr bwMode="auto">
            <a:xfrm>
              <a:off x="5855" y="5175"/>
              <a:ext cx="3048" cy="2944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600">
                  <a:solidFill>
                    <a:srgbClr val="307871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1</a:t>
              </a:r>
              <a:endParaRPr lang="cs-CZ" sz="2400">
                <a:solidFill>
                  <a:srgbClr val="30787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Text Box 34"/>
            <p:cNvSpPr txBox="1">
              <a:spLocks noChangeArrowheads="1"/>
            </p:cNvSpPr>
            <p:nvPr/>
          </p:nvSpPr>
          <p:spPr bwMode="auto">
            <a:xfrm>
              <a:off x="17952" y="5167"/>
              <a:ext cx="4001" cy="295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600">
                  <a:solidFill>
                    <a:srgbClr val="307871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4</a:t>
              </a:r>
              <a:endParaRPr lang="cs-CZ" sz="2400">
                <a:solidFill>
                  <a:srgbClr val="30787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Text Box 35"/>
            <p:cNvSpPr txBox="1">
              <a:spLocks noChangeArrowheads="1"/>
            </p:cNvSpPr>
            <p:nvPr/>
          </p:nvSpPr>
          <p:spPr bwMode="auto">
            <a:xfrm>
              <a:off x="13472" y="5175"/>
              <a:ext cx="4480" cy="295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600">
                  <a:solidFill>
                    <a:srgbClr val="307871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3</a:t>
              </a:r>
              <a:endParaRPr lang="cs-CZ" sz="2400">
                <a:solidFill>
                  <a:srgbClr val="30787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Text Box 36"/>
            <p:cNvSpPr txBox="1">
              <a:spLocks noChangeArrowheads="1"/>
            </p:cNvSpPr>
            <p:nvPr/>
          </p:nvSpPr>
          <p:spPr bwMode="auto">
            <a:xfrm>
              <a:off x="21953" y="5175"/>
              <a:ext cx="4471" cy="295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600">
                  <a:solidFill>
                    <a:srgbClr val="307871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5</a:t>
              </a:r>
              <a:endParaRPr lang="cs-CZ" sz="2400">
                <a:solidFill>
                  <a:srgbClr val="30787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Text Box 37"/>
            <p:cNvSpPr txBox="1">
              <a:spLocks noChangeArrowheads="1"/>
            </p:cNvSpPr>
            <p:nvPr/>
          </p:nvSpPr>
          <p:spPr bwMode="auto">
            <a:xfrm>
              <a:off x="10617" y="7639"/>
              <a:ext cx="5575" cy="2953"/>
            </a:xfrm>
            <a:prstGeom prst="rect">
              <a:avLst/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defTabSz="1219170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600">
                  <a:solidFill>
                    <a:srgbClr val="307871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roky</a:t>
              </a:r>
              <a:endParaRPr lang="cs-CZ" sz="2400">
                <a:solidFill>
                  <a:srgbClr val="30787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Text Box 38"/>
            <p:cNvSpPr txBox="1">
              <a:spLocks noChangeArrowheads="1"/>
            </p:cNvSpPr>
            <p:nvPr/>
          </p:nvSpPr>
          <p:spPr bwMode="auto">
            <a:xfrm>
              <a:off x="26424" y="5167"/>
              <a:ext cx="15722" cy="295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defTabSz="1219170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600">
                  <a:solidFill>
                    <a:srgbClr val="307871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………………………</a:t>
              </a:r>
              <a:endParaRPr lang="cs-CZ" sz="2400">
                <a:solidFill>
                  <a:srgbClr val="30787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Text Box 39"/>
            <p:cNvSpPr txBox="1">
              <a:spLocks noChangeArrowheads="1"/>
            </p:cNvSpPr>
            <p:nvPr/>
          </p:nvSpPr>
          <p:spPr bwMode="auto">
            <a:xfrm>
              <a:off x="45187" y="6223"/>
              <a:ext cx="4000" cy="2952"/>
            </a:xfrm>
            <a:prstGeom prst="rect">
              <a:avLst/>
            </a:prstGeom>
            <a:gradFill rotWithShape="0">
              <a:gsLst>
                <a:gs pos="0">
                  <a:srgbClr val="C2D69B"/>
                </a:gs>
                <a:gs pos="50000">
                  <a:srgbClr val="EAF1DD"/>
                </a:gs>
                <a:gs pos="100000">
                  <a:srgbClr val="C2D69B"/>
                </a:gs>
              </a:gsLst>
              <a:lin ang="18900000" scaled="1"/>
            </a:gradFill>
            <a:ln w="12700">
              <a:solidFill>
                <a:srgbClr val="C2D69B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4E6128">
                  <a:alpha val="50000"/>
                </a:srgbClr>
              </a:outerShdw>
            </a:effectLst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600" b="1">
                  <a:solidFill>
                    <a:srgbClr val="307871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n</a:t>
              </a:r>
              <a:endParaRPr lang="cs-CZ" sz="2400">
                <a:solidFill>
                  <a:srgbClr val="30787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 Box 40"/>
            <p:cNvSpPr txBox="1">
              <a:spLocks noChangeArrowheads="1"/>
            </p:cNvSpPr>
            <p:nvPr/>
          </p:nvSpPr>
          <p:spPr bwMode="auto">
            <a:xfrm>
              <a:off x="902" y="791"/>
              <a:ext cx="4001" cy="295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just" defTabSz="1219170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600" b="1">
                  <a:solidFill>
                    <a:srgbClr val="307871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PV</a:t>
              </a:r>
              <a:endParaRPr lang="cs-CZ" sz="2400">
                <a:solidFill>
                  <a:srgbClr val="30787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Text Box 41"/>
            <p:cNvSpPr txBox="1">
              <a:spLocks noChangeArrowheads="1"/>
            </p:cNvSpPr>
            <p:nvPr/>
          </p:nvSpPr>
          <p:spPr bwMode="auto">
            <a:xfrm>
              <a:off x="45187" y="791"/>
              <a:ext cx="4000" cy="295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algn="ctr" defTabSz="1219170" fontAlgn="base">
                <a:spcBef>
                  <a:spcPct val="0"/>
                </a:spcBef>
                <a:spcAft>
                  <a:spcPct val="0"/>
                </a:spcAft>
              </a:pPr>
              <a:r>
                <a:rPr lang="cs-CZ" sz="1600" b="1">
                  <a:solidFill>
                    <a:srgbClr val="307871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C</a:t>
              </a:r>
              <a:r>
                <a:rPr lang="cs-CZ" sz="1600" b="1" baseline="-30000">
                  <a:solidFill>
                    <a:srgbClr val="307871"/>
                  </a:solidFill>
                  <a:latin typeface="Arial" pitchFamily="34" charset="0"/>
                  <a:ea typeface="Times New Roman" pitchFamily="18" charset="0"/>
                  <a:cs typeface="Arial" pitchFamily="34" charset="0"/>
                </a:rPr>
                <a:t>n</a:t>
              </a:r>
              <a:endParaRPr lang="cs-CZ" sz="2400">
                <a:solidFill>
                  <a:srgbClr val="30787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AutoShape 29"/>
            <p:cNvSpPr>
              <a:spLocks noChangeShapeType="1"/>
            </p:cNvSpPr>
            <p:nvPr/>
          </p:nvSpPr>
          <p:spPr bwMode="auto">
            <a:xfrm>
              <a:off x="3276" y="10592"/>
              <a:ext cx="44196" cy="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121920" tIns="60960" rIns="121920" bIns="60960" numCol="1" anchor="t" anchorCtr="0" compatLnSpc="1">
              <a:prstTxWarp prst="textNoShape">
                <a:avLst/>
              </a:prstTxWarp>
            </a:bodyPr>
            <a:lstStyle/>
            <a:p>
              <a:pPr defTabSz="1219170"/>
              <a:endParaRPr lang="cs-CZ" sz="2400">
                <a:solidFill>
                  <a:srgbClr val="307871"/>
                </a:solidFill>
                <a:latin typeface="Times New Roman"/>
              </a:endParaRPr>
            </a:p>
          </p:txBody>
        </p:sp>
      </p:grpSp>
      <p:pic>
        <p:nvPicPr>
          <p:cNvPr id="22" name="Obrázek 21" descr="Identifying opportunities - Praxis Framework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3635" y="4213989"/>
            <a:ext cx="2162236" cy="235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8692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35361" y="1412777"/>
            <a:ext cx="10838607" cy="863699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2800" dirty="0">
                <a:solidFill>
                  <a:srgbClr val="008080"/>
                </a:solidFill>
              </a:rPr>
              <a:t>Současná hodnota je v podstatě opakem budoucí hodnoty. Jde o zpětné úročení nebo lépe „</a:t>
            </a:r>
            <a:r>
              <a:rPr lang="cs-CZ" altLang="cs-CZ" sz="2800" dirty="0" err="1">
                <a:solidFill>
                  <a:srgbClr val="008080"/>
                </a:solidFill>
              </a:rPr>
              <a:t>odúročování</a:t>
            </a:r>
            <a:r>
              <a:rPr lang="cs-CZ" altLang="cs-CZ" sz="2800" dirty="0">
                <a:solidFill>
                  <a:srgbClr val="008080"/>
                </a:solidFill>
              </a:rPr>
              <a:t>“. </a:t>
            </a:r>
          </a:p>
          <a:p>
            <a:pPr algn="just"/>
            <a:endParaRPr lang="cs-CZ" altLang="cs-CZ" sz="3200" dirty="0">
              <a:solidFill>
                <a:srgbClr val="008080"/>
              </a:solidFill>
            </a:endParaRPr>
          </a:p>
          <a:p>
            <a:pPr algn="just"/>
            <a:endParaRPr lang="cs-CZ" altLang="cs-CZ" sz="3200" dirty="0">
              <a:solidFill>
                <a:srgbClr val="008080"/>
              </a:solidFill>
            </a:endParaRPr>
          </a:p>
          <a:p>
            <a:pPr>
              <a:lnSpc>
                <a:spcPct val="80000"/>
              </a:lnSpc>
            </a:pPr>
            <a:endParaRPr lang="cs-CZ" altLang="cs-CZ" sz="2667" dirty="0">
              <a:solidFill>
                <a:srgbClr val="00808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cs-CZ" altLang="cs-CZ" sz="2667" dirty="0">
                <a:solidFill>
                  <a:srgbClr val="008080"/>
                </a:solidFill>
              </a:rPr>
              <a:t>Diskontní faktor – též odúročitel – vyjadřuje, kolikrát bude menší z hlediska současné hodnoty částka, kterou získáme v n-</a:t>
            </a:r>
            <a:r>
              <a:rPr lang="cs-CZ" altLang="cs-CZ" sz="2667" dirty="0" err="1">
                <a:solidFill>
                  <a:srgbClr val="008080"/>
                </a:solidFill>
              </a:rPr>
              <a:t>tém</a:t>
            </a:r>
            <a:r>
              <a:rPr lang="cs-CZ" altLang="cs-CZ" sz="2667" dirty="0">
                <a:solidFill>
                  <a:srgbClr val="008080"/>
                </a:solidFill>
              </a:rPr>
              <a:t> roce při sazbě r. </a:t>
            </a:r>
          </a:p>
          <a:p>
            <a:pPr algn="just">
              <a:lnSpc>
                <a:spcPct val="80000"/>
              </a:lnSpc>
            </a:pPr>
            <a:r>
              <a:rPr lang="cs-CZ" altLang="cs-CZ" sz="2667" dirty="0">
                <a:solidFill>
                  <a:srgbClr val="008080"/>
                </a:solidFill>
              </a:rPr>
              <a:t>Pozor – jeho hodnota musí být menší než jedna!!!!!</a:t>
            </a:r>
            <a:endParaRPr lang="cs-CZ" altLang="cs-CZ" sz="3200" dirty="0">
              <a:solidFill>
                <a:srgbClr val="008080"/>
              </a:solidFill>
            </a:endParaRPr>
          </a:p>
          <a:p>
            <a:endParaRPr lang="cs-CZ" sz="3200" dirty="0">
              <a:solidFill>
                <a:srgbClr val="008080"/>
              </a:solidFill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39347" y="260650"/>
            <a:ext cx="9313036" cy="676937"/>
          </a:xfrm>
        </p:spPr>
        <p:txBody>
          <a:bodyPr/>
          <a:lstStyle/>
          <a:p>
            <a:r>
              <a:rPr lang="cs-CZ" altLang="cs-CZ" b="1" dirty="0" smtClean="0">
                <a:solidFill>
                  <a:srgbClr val="008080"/>
                </a:solidFill>
              </a:rPr>
              <a:t>Současná hodnota investice a diskontní faktor</a:t>
            </a:r>
            <a:endParaRPr lang="cs-CZ" b="1" dirty="0">
              <a:solidFill>
                <a:srgbClr val="008080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/>
          </p:nvPr>
        </p:nvGraphicFramePr>
        <p:xfrm>
          <a:off x="4175787" y="2712223"/>
          <a:ext cx="2345791" cy="10936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Rovnice" r:id="rId4" imgW="888614" imgH="444307" progId="Equation.3">
                  <p:embed/>
                </p:oleObj>
              </mc:Choice>
              <mc:Fallback>
                <p:oleObj name="Rovnice" r:id="rId4" imgW="888614" imgH="444307" progId="Equation.3">
                  <p:embed/>
                  <p:pic>
                    <p:nvPicPr>
                      <p:cNvPr id="7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75787" y="2712223"/>
                        <a:ext cx="2345791" cy="1093616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3063435"/>
              </p:ext>
            </p:extLst>
          </p:nvPr>
        </p:nvGraphicFramePr>
        <p:xfrm>
          <a:off x="3609522" y="5154918"/>
          <a:ext cx="4046575" cy="9898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Rovnice" r:id="rId6" imgW="1701720" imgH="419040" progId="Equation.3">
                  <p:embed/>
                </p:oleObj>
              </mc:Choice>
              <mc:Fallback>
                <p:oleObj name="Rovnice" r:id="rId6" imgW="1701720" imgH="419040" progId="Equation.3">
                  <p:embed/>
                  <p:pic>
                    <p:nvPicPr>
                      <p:cNvPr id="9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09522" y="5154918"/>
                        <a:ext cx="4046575" cy="989809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Obrázek 3" descr="Close The Sale By Knowing More About Why People Buy"/>
          <p:cNvPicPr>
            <a:picLocks noChangeAspect="1"/>
          </p:cNvPicPr>
          <p:nvPr/>
        </p:nvPicPr>
        <p:blipFill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9018" y="4868296"/>
            <a:ext cx="2522983" cy="1892237"/>
          </a:xfrm>
          <a:prstGeom prst="rect">
            <a:avLst/>
          </a:prstGeom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392143" y="2364752"/>
            <a:ext cx="432048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algn="just" defTabSz="1219170" fontAlgn="base">
              <a:spcBef>
                <a:spcPct val="0"/>
              </a:spcBef>
              <a:spcAft>
                <a:spcPct val="0"/>
              </a:spcAft>
            </a:pPr>
            <a:r>
              <a:rPr lang="cs-CZ" sz="1600" dirty="0">
                <a:solidFill>
                  <a:srgbClr val="30787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kde:</a:t>
            </a:r>
            <a:endParaRPr lang="cs-CZ" sz="800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  <a:p>
            <a:pPr algn="just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solidFill>
                  <a:srgbClr val="30787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PV 	... současná hodnota</a:t>
            </a:r>
            <a:endParaRPr lang="cs-CZ" sz="800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  <a:p>
            <a:pPr algn="just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 err="1">
                <a:solidFill>
                  <a:srgbClr val="30787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C</a:t>
            </a:r>
            <a:r>
              <a:rPr lang="cs-CZ" sz="1600" i="1" baseline="-30000" dirty="0" err="1">
                <a:solidFill>
                  <a:srgbClr val="30787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</a:t>
            </a:r>
            <a:r>
              <a:rPr lang="cs-CZ" sz="1600" i="1" dirty="0">
                <a:solidFill>
                  <a:srgbClr val="30787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	... hotovostní tok v roce n</a:t>
            </a:r>
            <a:endParaRPr lang="cs-CZ" sz="800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  <a:p>
            <a:pPr algn="just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solidFill>
                  <a:srgbClr val="30787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n	... počet let</a:t>
            </a:r>
            <a:endParaRPr lang="cs-CZ" sz="800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  <a:p>
            <a:pPr algn="just" defTabSz="121917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cs-CZ" sz="1600" i="1" dirty="0">
                <a:solidFill>
                  <a:srgbClr val="307871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r	... alternativní náklad</a:t>
            </a:r>
            <a:endParaRPr lang="cs-CZ" sz="2400" dirty="0">
              <a:solidFill>
                <a:srgbClr val="30787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628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Současná hodnota - příklady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08507" y="1261897"/>
            <a:ext cx="105734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/>
            <a:r>
              <a:rPr lang="cs-CZ" sz="2400" dirty="0">
                <a:solidFill>
                  <a:srgbClr val="307871"/>
                </a:solidFill>
                <a:latin typeface="Times New Roman"/>
              </a:rPr>
              <a:t>Jaká je současná hodnota </a:t>
            </a:r>
            <a:r>
              <a:rPr lang="cs-CZ" sz="2400" dirty="0" err="1">
                <a:solidFill>
                  <a:srgbClr val="307871"/>
                </a:solidFill>
                <a:latin typeface="Times New Roman"/>
              </a:rPr>
              <a:t>zerobondu</a:t>
            </a:r>
            <a:r>
              <a:rPr lang="cs-CZ" sz="2400" dirty="0">
                <a:solidFill>
                  <a:srgbClr val="307871"/>
                </a:solidFill>
                <a:latin typeface="Times New Roman"/>
              </a:rPr>
              <a:t>, jehož nominální hodnota je 20 tis. Kč a doba splatnosti je 10 let. Úrokové sazby budou činit podle odhadu odborníků činit 3 %</a:t>
            </a:r>
          </a:p>
          <a:p>
            <a:pPr defTabSz="1219170"/>
            <a:endParaRPr lang="cs-CZ" sz="2400" dirty="0">
              <a:solidFill>
                <a:srgbClr val="307871"/>
              </a:solidFill>
              <a:latin typeface="Times New Roman"/>
            </a:endParaRPr>
          </a:p>
        </p:txBody>
      </p:sp>
      <p:pic>
        <p:nvPicPr>
          <p:cNvPr id="4" name="Obrázek 3" descr="Calculation White Male 3D Model · Free image on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7961" y="4837175"/>
            <a:ext cx="1308427" cy="1308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2901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Současná hodnota - příklady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08507" y="1261897"/>
            <a:ext cx="105734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/>
            <a:r>
              <a:rPr lang="cs-CZ" sz="2400" dirty="0">
                <a:solidFill>
                  <a:srgbClr val="307871"/>
                </a:solidFill>
              </a:rPr>
              <a:t>Za 3 roky má podnik zaplatit jednorázové vyrovnání dluhu ve výši 8 000 EUR. Když bude chtít podnik vyrovnat dlužnou částku již dnes, jakou částku zaplatí při požadované úrokové sazbě 2,7 % </a:t>
            </a:r>
            <a:r>
              <a:rPr lang="cs-CZ" sz="2400" dirty="0" err="1">
                <a:solidFill>
                  <a:srgbClr val="307871"/>
                </a:solidFill>
              </a:rPr>
              <a:t>p.a</a:t>
            </a:r>
            <a:r>
              <a:rPr lang="cs-CZ" sz="2400" dirty="0">
                <a:solidFill>
                  <a:srgbClr val="307871"/>
                </a:solidFill>
              </a:rPr>
              <a:t>.?</a:t>
            </a:r>
          </a:p>
          <a:p>
            <a:pPr defTabSz="1219170"/>
            <a:endParaRPr lang="cs-CZ" sz="2400" dirty="0">
              <a:solidFill>
                <a:srgbClr val="307871"/>
              </a:solidFill>
            </a:endParaRPr>
          </a:p>
          <a:p>
            <a:pPr defTabSz="1219170"/>
            <a:endParaRPr lang="cs-CZ" sz="2400" dirty="0">
              <a:solidFill>
                <a:srgbClr val="307871"/>
              </a:solidFill>
              <a:latin typeface="Times New Roman"/>
            </a:endParaRPr>
          </a:p>
        </p:txBody>
      </p:sp>
      <p:pic>
        <p:nvPicPr>
          <p:cNvPr id="4" name="Obrázek 3" descr="Calculation White Male 3D Model · Free image on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7961" y="4837175"/>
            <a:ext cx="1308427" cy="1308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6264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Současná hodnota - příklady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08507" y="1261897"/>
            <a:ext cx="105734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Kolik jste ochotni zaplatit za směnku v hodnotě 5 tis. Kč, pokud je splatná za pět let a vy požadujete výnos 3,8 %?</a:t>
            </a:r>
          </a:p>
          <a:p>
            <a:pPr defTabSz="1219170"/>
            <a:endParaRPr lang="cs-CZ" sz="2400" dirty="0">
              <a:solidFill>
                <a:srgbClr val="307871"/>
              </a:solidFill>
            </a:endParaRPr>
          </a:p>
          <a:p>
            <a:pPr defTabSz="1219170"/>
            <a:endParaRPr lang="cs-CZ" sz="2400" dirty="0">
              <a:solidFill>
                <a:srgbClr val="307871"/>
              </a:solidFill>
              <a:latin typeface="Times New Roman"/>
            </a:endParaRPr>
          </a:p>
        </p:txBody>
      </p:sp>
      <p:pic>
        <p:nvPicPr>
          <p:cNvPr id="4" name="Obrázek 3" descr="Calculation White Male 3D Model · Free image on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7961" y="4837175"/>
            <a:ext cx="1308427" cy="1308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88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Současná hodnota - příklady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08507" y="1261897"/>
            <a:ext cx="105734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Jaká je velikost alternativních nákladů, jestliže jste za tříletý </a:t>
            </a:r>
            <a:r>
              <a:rPr lang="cs-CZ" sz="2400" dirty="0" err="1" smtClean="0"/>
              <a:t>zerobond</a:t>
            </a:r>
            <a:r>
              <a:rPr lang="cs-CZ" sz="2400" dirty="0" smtClean="0"/>
              <a:t> v nominální hodnotě 5000 Kč zaplatili na trhu 4400 Kč?</a:t>
            </a:r>
            <a:endParaRPr lang="cs-CZ" sz="2400" dirty="0" smtClean="0"/>
          </a:p>
          <a:p>
            <a:pPr defTabSz="1219170"/>
            <a:endParaRPr lang="cs-CZ" sz="2400" dirty="0">
              <a:solidFill>
                <a:srgbClr val="307871"/>
              </a:solidFill>
            </a:endParaRPr>
          </a:p>
          <a:p>
            <a:pPr defTabSz="1219170"/>
            <a:endParaRPr lang="cs-CZ" sz="2400" dirty="0">
              <a:solidFill>
                <a:srgbClr val="307871"/>
              </a:solidFill>
              <a:latin typeface="Times New Roman"/>
            </a:endParaRPr>
          </a:p>
        </p:txBody>
      </p:sp>
      <p:pic>
        <p:nvPicPr>
          <p:cNvPr id="4" name="Obrázek 3" descr="Calculation White Male 3D Model · Free image on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7961" y="4837175"/>
            <a:ext cx="1308427" cy="1308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853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Současná hodnota - příklady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08507" y="1261897"/>
            <a:ext cx="105734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Jaká je velikost diskontního faktoru u dvouletého depozitního certifikátu s nominální hodnotou 1000 a současnou hodnotou 960 Kč?</a:t>
            </a:r>
            <a:endParaRPr lang="cs-CZ" sz="2400" dirty="0" smtClean="0"/>
          </a:p>
          <a:p>
            <a:pPr defTabSz="1219170"/>
            <a:endParaRPr lang="cs-CZ" sz="2400" dirty="0">
              <a:solidFill>
                <a:srgbClr val="307871"/>
              </a:solidFill>
            </a:endParaRPr>
          </a:p>
          <a:p>
            <a:pPr defTabSz="1219170"/>
            <a:endParaRPr lang="cs-CZ" sz="2400" dirty="0">
              <a:solidFill>
                <a:srgbClr val="307871"/>
              </a:solidFill>
              <a:latin typeface="Times New Roman"/>
            </a:endParaRPr>
          </a:p>
        </p:txBody>
      </p:sp>
      <p:pic>
        <p:nvPicPr>
          <p:cNvPr id="4" name="Obrázek 3" descr="Calculation White Male 3D Model · Free image on Pixabay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97961" y="4837175"/>
            <a:ext cx="1308427" cy="1308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2913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DBBF54319DAED499D9272062FFF02E6" ma:contentTypeVersion="2" ma:contentTypeDescription="Vytvoří nový dokument" ma:contentTypeScope="" ma:versionID="a211d1a3ac89cc1cf9d4abfeeab45d1b">
  <xsd:schema xmlns:xsd="http://www.w3.org/2001/XMLSchema" xmlns:xs="http://www.w3.org/2001/XMLSchema" xmlns:p="http://schemas.microsoft.com/office/2006/metadata/properties" xmlns:ns2="80afbf4f-e979-42a2-81d9-1a26c6b52d42" targetNamespace="http://schemas.microsoft.com/office/2006/metadata/properties" ma:root="true" ma:fieldsID="ae12104aa832ea424498da21b6cb091c" ns2:_="">
    <xsd:import namespace="80afbf4f-e979-42a2-81d9-1a26c6b52d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afbf4f-e979-42a2-81d9-1a26c6b52d4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17B09A2-64CE-4E16-863E-EC747B8DED1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0afbf4f-e979-42a2-81d9-1a26c6b52d42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D9F5C7A2-ED52-44DC-A7F0-D2680F03A3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A906E76-F602-4AE2-97FE-3817AE679B8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0afbf4f-e979-42a2-81d9-1a26c6b52d4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283</Words>
  <Application>Microsoft Office PowerPoint</Application>
  <PresentationFormat>Širokoúhlá obrazovka</PresentationFormat>
  <Paragraphs>59</Paragraphs>
  <Slides>10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Motiv Office</vt:lpstr>
      <vt:lpstr>SLU</vt:lpstr>
      <vt:lpstr>Rovnice</vt:lpstr>
      <vt:lpstr>Finance podniku </vt:lpstr>
      <vt:lpstr>Cíl videotutoriálu</vt:lpstr>
      <vt:lpstr>Časová hodnota peněz</vt:lpstr>
      <vt:lpstr>Současná hodnota investice a diskontní faktor</vt:lpstr>
      <vt:lpstr>Současná hodnota - příklady</vt:lpstr>
      <vt:lpstr>Současná hodnota - příklady</vt:lpstr>
      <vt:lpstr>Současná hodnota - příklady</vt:lpstr>
      <vt:lpstr>Současná hodnota - příklady</vt:lpstr>
      <vt:lpstr>Současná hodnota - příklady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podniku </dc:title>
  <dc:creator>ruc0003</dc:creator>
  <cp:lastModifiedBy>ruckova</cp:lastModifiedBy>
  <cp:revision>5</cp:revision>
  <cp:lastPrinted>2020-09-23T08:29:07Z</cp:lastPrinted>
  <dcterms:created xsi:type="dcterms:W3CDTF">2020-09-11T07:18:12Z</dcterms:created>
  <dcterms:modified xsi:type="dcterms:W3CDTF">2020-09-23T10:36:11Z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0x010100ADBBF54319DAED499D9272062FFF02E6</vt:lpwstr>
  </property>
</Properties>
</file>