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63" r:id="rId4"/>
    <p:sldId id="264" r:id="rId5"/>
    <p:sldId id="275" r:id="rId6"/>
    <p:sldId id="276" r:id="rId7"/>
    <p:sldId id="277" r:id="rId8"/>
    <p:sldId id="278" r:id="rId9"/>
    <p:sldId id="279" r:id="rId10"/>
    <p:sldId id="273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83" y="7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3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483518"/>
            <a:ext cx="4212468" cy="424847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anuita v budoucí i současné </a:t>
            </a:r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hodnotě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22766" y="3057804"/>
            <a:ext cx="291632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675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843558"/>
            <a:ext cx="1360052" cy="9071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2926" y="2052638"/>
            <a:ext cx="5591175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25" b="1" dirty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2025" b="1" dirty="0">
              <a:solidFill>
                <a:srgbClr val="008080"/>
              </a:solidFill>
            </a:endParaRPr>
          </a:p>
          <a:p>
            <a:pPr algn="ctr"/>
            <a:r>
              <a:rPr lang="cs-CZ" sz="2025" b="1" dirty="0">
                <a:solidFill>
                  <a:srgbClr val="008080"/>
                </a:solidFill>
              </a:rPr>
              <a:t>a děkuji za pozornost</a:t>
            </a: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3627866"/>
            <a:ext cx="1600299" cy="106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8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88640" y="987574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solidFill>
                  <a:srgbClr val="307871"/>
                </a:solidFill>
              </a:rPr>
              <a:t>Cílem tohoto </a:t>
            </a:r>
            <a:r>
              <a:rPr lang="cs-CZ" dirty="0" err="1">
                <a:solidFill>
                  <a:srgbClr val="307871"/>
                </a:solidFill>
              </a:rPr>
              <a:t>videotutoriálu</a:t>
            </a:r>
            <a:r>
              <a:rPr lang="cs-CZ" dirty="0">
                <a:solidFill>
                  <a:srgbClr val="307871"/>
                </a:solidFill>
              </a:rPr>
              <a:t> je</a:t>
            </a:r>
            <a:r>
              <a:rPr lang="cs-CZ" dirty="0" smtClean="0">
                <a:solidFill>
                  <a:srgbClr val="307871"/>
                </a:solidFill>
              </a:rPr>
              <a:t>:</a:t>
            </a:r>
          </a:p>
          <a:p>
            <a:pPr algn="just"/>
            <a:endParaRPr lang="cs-CZ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07871"/>
                </a:solidFill>
              </a:rPr>
              <a:t>Zavedení stabilního přírůstku do vzorců pro anuitu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07871"/>
                </a:solidFill>
              </a:rPr>
              <a:t>Typové příklady pro budoucí hodnotu rostoucí anuity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07871"/>
                </a:solidFill>
              </a:rPr>
              <a:t>Typové příklady pro současnou hodnotu rostoucí anuity</a:t>
            </a:r>
            <a:endParaRPr lang="cs-CZ" dirty="0">
              <a:solidFill>
                <a:srgbClr val="307871"/>
              </a:solidFill>
            </a:endParaRPr>
          </a:p>
          <a:p>
            <a:pPr algn="just"/>
            <a:endParaRPr lang="cs-CZ" dirty="0">
              <a:solidFill>
                <a:srgbClr val="307871"/>
              </a:solidFill>
            </a:endParaRPr>
          </a:p>
          <a:p>
            <a:pPr marL="417910" lvl="1" indent="-160735" algn="just">
              <a:buFont typeface="Arial" panose="020B0604020202020204" pitchFamily="34" charset="0"/>
              <a:buChar char="•"/>
            </a:pPr>
            <a:endParaRPr lang="cs-CZ" dirty="0">
              <a:solidFill>
                <a:srgbClr val="307871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435846"/>
            <a:ext cx="1570482" cy="1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Budoucí hodnota rostoucí anuity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4583" y="91556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Podmínkou využití vzorce pro budoucí hodnotu rostoucí anuity je, že se musí jednat </a:t>
            </a:r>
            <a:r>
              <a:rPr lang="cs-CZ" sz="1600" dirty="0"/>
              <a:t>o hotovostní toky plynoucí z investice v pravidelných intervalech, přičemž každý následující tok je vždy vyšší než ten předcházející o stejný předem stanovený procentní nárůst.</a:t>
            </a:r>
          </a:p>
        </p:txBody>
      </p:sp>
      <p:pic>
        <p:nvPicPr>
          <p:cNvPr id="4" name="Obrázek 3" descr="Chapter 3 – Time Value of Money – Business Finance Essential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84" y="3651870"/>
            <a:ext cx="1469246" cy="10257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196752" y="2211710"/>
                <a:ext cx="3170162" cy="6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/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752" y="2211710"/>
                <a:ext cx="3170162" cy="6784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476672" y="3077148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FV 	... budoucí hodnota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	...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anuitní vklad 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roce 0 až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 (počet anuitních plateb)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úroková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sazba</a:t>
            </a:r>
          </a:p>
          <a:p>
            <a:r>
              <a:rPr lang="cs-CZ" sz="1400" i="1" dirty="0" smtClean="0">
                <a:latin typeface="Times New Roman" panose="02020603050405020304" pitchFamily="18" charset="0"/>
              </a:rPr>
              <a:t>g	… pravidelný přírůstek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256584" cy="507703"/>
          </a:xfrm>
        </p:spPr>
        <p:txBody>
          <a:bodyPr/>
          <a:lstStyle/>
          <a:p>
            <a:r>
              <a:rPr lang="cs-CZ" dirty="0" smtClean="0"/>
              <a:t>Typové příklady pro budoucí hodnotu rostoucí anuity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58664" y="843558"/>
            <a:ext cx="55745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Kolik </a:t>
            </a:r>
            <a:r>
              <a:rPr lang="cs-CZ" dirty="0" smtClean="0"/>
              <a:t>budete </a:t>
            </a:r>
            <a:r>
              <a:rPr lang="cs-CZ" dirty="0"/>
              <a:t>mít </a:t>
            </a:r>
            <a:r>
              <a:rPr lang="cs-CZ" dirty="0" smtClean="0"/>
              <a:t>naspořeno </a:t>
            </a:r>
            <a:r>
              <a:rPr lang="cs-CZ" dirty="0"/>
              <a:t>po </a:t>
            </a:r>
            <a:r>
              <a:rPr lang="cs-CZ" dirty="0" smtClean="0"/>
              <a:t>5 </a:t>
            </a:r>
            <a:r>
              <a:rPr lang="cs-CZ" dirty="0"/>
              <a:t>letech, </a:t>
            </a:r>
            <a:r>
              <a:rPr lang="cs-CZ" dirty="0" smtClean="0"/>
              <a:t>vložíte-li </a:t>
            </a:r>
            <a:r>
              <a:rPr lang="cs-CZ" dirty="0"/>
              <a:t>na </a:t>
            </a:r>
            <a:r>
              <a:rPr lang="cs-CZ" dirty="0" smtClean="0"/>
              <a:t>účet s úrokovou sazbou 2,75 % </a:t>
            </a:r>
            <a:r>
              <a:rPr lang="cs-CZ" dirty="0" err="1"/>
              <a:t>p.a</a:t>
            </a:r>
            <a:r>
              <a:rPr lang="cs-CZ" dirty="0"/>
              <a:t>. koncem tohoto roku 20 </a:t>
            </a:r>
            <a:r>
              <a:rPr lang="cs-CZ" dirty="0" smtClean="0"/>
              <a:t>000 </a:t>
            </a:r>
            <a:r>
              <a:rPr lang="cs-CZ" dirty="0"/>
              <a:t>CZK a každý rok bude částku zvyšovat o 10%?</a:t>
            </a:r>
            <a:endParaRPr lang="cs-CZ" sz="1500" dirty="0"/>
          </a:p>
        </p:txBody>
      </p:sp>
      <p:pic>
        <p:nvPicPr>
          <p:cNvPr id="8" name="Obrázek 7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256584" cy="507703"/>
          </a:xfrm>
        </p:spPr>
        <p:txBody>
          <a:bodyPr/>
          <a:lstStyle/>
          <a:p>
            <a:r>
              <a:rPr lang="cs-CZ" dirty="0" smtClean="0"/>
              <a:t>Typové příklady pro budoucí hodnotu rostoucí anuity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58665" y="843558"/>
            <a:ext cx="54726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/>
              <a:t>Začali jste letos šetřit na důchod. Ročně ukládáte 2 % ze svého ročního příjmu, který činí </a:t>
            </a:r>
            <a:r>
              <a:rPr lang="cs-CZ" sz="1600" dirty="0" smtClean="0"/>
              <a:t>350 </a:t>
            </a:r>
            <a:r>
              <a:rPr lang="cs-CZ" sz="1600" dirty="0"/>
              <a:t>tis. Kč a poroste každoročně o 4 % po celou dobu vašeho zaměstnání. Předpokládáte přínos z úspor ve výši </a:t>
            </a:r>
            <a:r>
              <a:rPr lang="cs-CZ" sz="1600" dirty="0" smtClean="0"/>
              <a:t>3,1 </a:t>
            </a:r>
            <a:r>
              <a:rPr lang="cs-CZ" sz="1600" dirty="0"/>
              <a:t>% ročně. Jakou částku budete mít k dispozici, půjdete-li do důchodu za 40 let.</a:t>
            </a:r>
            <a:endParaRPr lang="cs-CZ" sz="14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256584" cy="507703"/>
          </a:xfrm>
        </p:spPr>
        <p:txBody>
          <a:bodyPr/>
          <a:lstStyle/>
          <a:p>
            <a:r>
              <a:rPr lang="cs-CZ" dirty="0" smtClean="0"/>
              <a:t>Typové příklady pro budoucí hodnotu rostoucí anuity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58665" y="843558"/>
            <a:ext cx="5472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 smtClean="0"/>
              <a:t>Kolik musíte začít letos spořit, jestliže víte, že chcete za 10 let koupit garsonku v hodnotě 1,5 mil. Kč. Peníze budete ukládat na účet úročený roční úrokovou sazbou 2,4 % a úložka se bude pravidelně zvyšovat ročně o 5 %.</a:t>
            </a:r>
            <a:endParaRPr lang="cs-CZ" sz="14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 rostoucí anuity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4583" y="91556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/>
              <a:t>U rostoucí anuity lze vyčíslit i současnou hodnotu. Přičemž pro jednotlivé hotovostní toky musí rovněž platit pravidelnost a pravidelný nárůst o stejnou částku. </a:t>
            </a:r>
            <a:endParaRPr lang="cs-CZ" sz="1600" dirty="0"/>
          </a:p>
        </p:txBody>
      </p:sp>
      <p:pic>
        <p:nvPicPr>
          <p:cNvPr id="4" name="Obrázek 3" descr="Chapter 3 – Time Value of Money – Business Finance Essential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84" y="3651870"/>
            <a:ext cx="1469246" cy="102571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76672" y="3077148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PV 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...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současná 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hodnota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	...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anuitní platba 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roce 0 až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 (počet anuitních plateb)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	... úroková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sazba</a:t>
            </a:r>
          </a:p>
          <a:p>
            <a:r>
              <a:rPr lang="cs-CZ" sz="1400" i="1" dirty="0" smtClean="0">
                <a:latin typeface="Times New Roman" panose="02020603050405020304" pitchFamily="18" charset="0"/>
              </a:rPr>
              <a:t>g	… pravidelný přírůstek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731099" y="2217390"/>
                <a:ext cx="3395801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𝑃𝑉</m:t>
                          </m:r>
                        </m:e>
                        <m:sub/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∗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099" y="2217390"/>
                <a:ext cx="3395801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7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39" y="195486"/>
            <a:ext cx="5442633" cy="507703"/>
          </a:xfrm>
        </p:spPr>
        <p:txBody>
          <a:bodyPr/>
          <a:lstStyle/>
          <a:p>
            <a:r>
              <a:rPr lang="cs-CZ" dirty="0" smtClean="0"/>
              <a:t>Typové příklady pro současnou hodnotu rostoucí anuity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58665" y="843558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14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97834" y="703189"/>
            <a:ext cx="55977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Je pro vás výhodnějších 92 000,- Kč, které získáte dnes nebo částka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10 000,-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Kč, kterou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obdržíte každoročně jednorázově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dobu 10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 pravidelným ročním přírůstkem 1,8 %?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Alternativní náklady uvažujte ve výši 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2,3 %. Své tvrzení doložte výpočtem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39" y="195486"/>
            <a:ext cx="5442633" cy="507703"/>
          </a:xfrm>
        </p:spPr>
        <p:txBody>
          <a:bodyPr/>
          <a:lstStyle/>
          <a:p>
            <a:r>
              <a:rPr lang="cs-CZ" dirty="0" smtClean="0"/>
              <a:t>Typové příklady pro současnou hodnotu rostoucí anuity</a:t>
            </a:r>
            <a:endParaRPr lang="cs-CZ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8639" y="771550"/>
            <a:ext cx="56069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/>
              <a:t>Manželé si naspořili 1,5 mil. Kč, které chtějí v důchodu postupně během 20 let vyčerpat. Úspory jsou úročeny </a:t>
            </a:r>
            <a:r>
              <a:rPr lang="cs-CZ" sz="1600" dirty="0" smtClean="0"/>
              <a:t>4,2 </a:t>
            </a:r>
            <a:r>
              <a:rPr lang="cs-CZ" sz="1600" dirty="0"/>
              <a:t>%. Jak velkou částku mohou příštím rokem vyčerpat, chtějí-li čerpanou částku každým rokem zvyšovat o 5 %?</a:t>
            </a:r>
          </a:p>
        </p:txBody>
      </p:sp>
    </p:spTree>
    <p:extLst>
      <p:ext uri="{BB962C8B-B14F-4D97-AF65-F5344CB8AC3E}">
        <p14:creationId xmlns:p14="http://schemas.microsoft.com/office/powerpoint/2010/main" val="26893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533</Words>
  <Application>Microsoft Office PowerPoint</Application>
  <PresentationFormat>Vlastní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SLU</vt:lpstr>
      <vt:lpstr>Rostoucí anuita v budoucí i současné hodnotě</vt:lpstr>
      <vt:lpstr>Cíl videotutoriálu</vt:lpstr>
      <vt:lpstr>Budoucí hodnota rostoucí anuity</vt:lpstr>
      <vt:lpstr>Typové příklady pro budoucí hodnotu rostoucí anuity</vt:lpstr>
      <vt:lpstr>Typové příklady pro budoucí hodnotu rostoucí anuity</vt:lpstr>
      <vt:lpstr>Typové příklady pro budoucí hodnotu rostoucí anuity</vt:lpstr>
      <vt:lpstr>Současná hodnota rostoucí anuity</vt:lpstr>
      <vt:lpstr>Typové příklady pro současnou hodnotu rostoucí anuity</vt:lpstr>
      <vt:lpstr>Typové příklady pro současnou hodnotu rostoucí anuity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ruc0003</cp:lastModifiedBy>
  <cp:revision>61</cp:revision>
  <dcterms:created xsi:type="dcterms:W3CDTF">2016-07-06T15:42:34Z</dcterms:created>
  <dcterms:modified xsi:type="dcterms:W3CDTF">2020-10-26T11:09:23Z</dcterms:modified>
</cp:coreProperties>
</file>