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8" r:id="rId4"/>
    <p:sldId id="263" r:id="rId5"/>
    <p:sldId id="277" r:id="rId6"/>
    <p:sldId id="270" r:id="rId7"/>
    <p:sldId id="271" r:id="rId8"/>
    <p:sldId id="275" r:id="rId9"/>
    <p:sldId id="276" r:id="rId10"/>
    <p:sldId id="273" r:id="rId11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83" y="77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1" y="792794"/>
            <a:ext cx="1616662" cy="126099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317731"/>
            <a:ext cx="4212468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60648" y="62753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Budoucí hodnota anuity s posunem v čase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12776" y="3867894"/>
            <a:ext cx="2916324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se složitějším zadáním a posuny v čase</a:t>
            </a:r>
            <a:endParaRPr lang="cs-CZ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29200" y="4062147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675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843558"/>
            <a:ext cx="1360052" cy="9071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42926" y="2052638"/>
            <a:ext cx="5591175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25" b="1" dirty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2025" b="1" dirty="0">
              <a:solidFill>
                <a:srgbClr val="008080"/>
              </a:solidFill>
            </a:endParaRPr>
          </a:p>
          <a:p>
            <a:pPr algn="ctr"/>
            <a:r>
              <a:rPr lang="cs-CZ" sz="2025" b="1" dirty="0">
                <a:solidFill>
                  <a:srgbClr val="008080"/>
                </a:solidFill>
              </a:rPr>
              <a:t>a děkuji za pozornost</a:t>
            </a: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68" y="3627866"/>
            <a:ext cx="1600299" cy="106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8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err="1" smtClean="0"/>
              <a:t>videotutoriálu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88640" y="987574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solidFill>
                  <a:srgbClr val="307871"/>
                </a:solidFill>
              </a:rPr>
              <a:t>Cílem </a:t>
            </a:r>
            <a:r>
              <a:rPr lang="cs-CZ" sz="1600" dirty="0">
                <a:solidFill>
                  <a:srgbClr val="307871"/>
                </a:solidFill>
              </a:rPr>
              <a:t>tohoto </a:t>
            </a:r>
            <a:r>
              <a:rPr lang="cs-CZ" sz="1600" dirty="0" err="1">
                <a:solidFill>
                  <a:srgbClr val="307871"/>
                </a:solidFill>
              </a:rPr>
              <a:t>videotutoriálu</a:t>
            </a:r>
            <a:r>
              <a:rPr lang="cs-CZ" sz="1600" dirty="0">
                <a:solidFill>
                  <a:srgbClr val="307871"/>
                </a:solidFill>
              </a:rPr>
              <a:t> je:</a:t>
            </a:r>
          </a:p>
          <a:p>
            <a:pPr algn="just"/>
            <a:endParaRPr lang="cs-CZ" sz="1600" dirty="0">
              <a:solidFill>
                <a:srgbClr val="307871"/>
              </a:solidFill>
            </a:endParaRPr>
          </a:p>
          <a:p>
            <a:pPr marL="417910" lvl="1" indent="-160735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Naučit se aplikovat </a:t>
            </a:r>
            <a:r>
              <a:rPr lang="cs-CZ" sz="1600" dirty="0" smtClean="0">
                <a:solidFill>
                  <a:srgbClr val="307871"/>
                </a:solidFill>
              </a:rPr>
              <a:t>již známé vzorce </a:t>
            </a:r>
            <a:r>
              <a:rPr lang="cs-CZ" sz="1600" dirty="0">
                <a:solidFill>
                  <a:srgbClr val="307871"/>
                </a:solidFill>
              </a:rPr>
              <a:t>pro budoucí hodnotu v různých podobách</a:t>
            </a:r>
          </a:p>
          <a:p>
            <a:pPr marL="417910" lvl="1" indent="-160735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Umět pracovat s časovými posuny a kombinacemi různých postupů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68" y="3363838"/>
            <a:ext cx="1570482" cy="11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Již známé vzorce pro FV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31190" y="2122832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solidFill>
                  <a:srgbClr val="307871"/>
                </a:solidFill>
              </a:rPr>
              <a:t>Budoucí hodnota anuity</a:t>
            </a:r>
            <a:endParaRPr lang="cs-CZ" sz="1600" dirty="0">
              <a:solidFill>
                <a:srgbClr val="30787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471916" y="2533512"/>
                <a:ext cx="2436372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/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16" y="2533512"/>
                <a:ext cx="2436372" cy="628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464772" y="3291781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solidFill>
                  <a:srgbClr val="307871"/>
                </a:solidFill>
              </a:rPr>
              <a:t>Budoucí hodnota rostoucí anuity</a:t>
            </a:r>
            <a:endParaRPr lang="cs-CZ" sz="1600" dirty="0">
              <a:solidFill>
                <a:srgbClr val="30787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464772" y="3746790"/>
                <a:ext cx="3170162" cy="678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/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72" y="3746790"/>
                <a:ext cx="3170162" cy="6784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332656" y="984534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solidFill>
                  <a:srgbClr val="307871"/>
                </a:solidFill>
              </a:rPr>
              <a:t>Budoucí hodnota jednoduchá a s několikanásobným úročením</a:t>
            </a:r>
            <a:endParaRPr lang="cs-CZ" sz="1600" dirty="0">
              <a:solidFill>
                <a:srgbClr val="30787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332656" y="1558905"/>
                <a:ext cx="19504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56" y="1558905"/>
                <a:ext cx="1950406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3118385" y="1436435"/>
                <a:ext cx="2351028" cy="614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385" y="1436435"/>
                <a:ext cx="2351028" cy="6142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Obrázek 9" descr="10 Questions That Remain Un-answered in Delhi Elections ...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2966685"/>
            <a:ext cx="1703724" cy="14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472608" cy="507703"/>
          </a:xfrm>
        </p:spPr>
        <p:txBody>
          <a:bodyPr/>
          <a:lstStyle/>
          <a:p>
            <a:r>
              <a:rPr lang="cs-CZ" dirty="0" smtClean="0"/>
              <a:t>Typové příklady na budoucí hodnotu s časovým posunem</a:t>
            </a:r>
            <a:endParaRPr lang="cs-CZ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0" y="771550"/>
            <a:ext cx="5688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Vypočtěte sumu finančních prostředků, kterou budete disponovat </a:t>
            </a: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za pět let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 následujících </a:t>
            </a: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podmínek. Dnes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vložíte na účet úročený 8% </a:t>
            </a:r>
            <a:r>
              <a:rPr lang="cs-CZ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p.a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(úročení probíhá </a:t>
            </a: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čtvrtletně)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500.000,- </a:t>
            </a: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Kč. Za dva roky z něj vyberete 200.000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,- </a:t>
            </a: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Kč a ve třetím tam těch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200.000,- opět vrátíte.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8640" y="1775607"/>
            <a:ext cx="5436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i="1" dirty="0" smtClean="0"/>
              <a:t>Je potřeba výpočet rozfázovat – za dva roky, za rok a za další dva roky</a:t>
            </a:r>
            <a:endParaRPr lang="cs-CZ" sz="1400" b="1" i="1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472608" cy="507703"/>
          </a:xfrm>
        </p:spPr>
        <p:txBody>
          <a:bodyPr/>
          <a:lstStyle/>
          <a:p>
            <a:r>
              <a:rPr lang="cs-CZ" dirty="0" smtClean="0"/>
              <a:t>Typové příklady na budoucí hodnotu s časovým posunem</a:t>
            </a:r>
            <a:endParaRPr lang="cs-CZ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0" y="771550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500" dirty="0" smtClean="0"/>
              <a:t>Jakou hodnotu </a:t>
            </a:r>
            <a:r>
              <a:rPr lang="cs-CZ" sz="1500" dirty="0"/>
              <a:t>bude mít suma na vašem účtu </a:t>
            </a:r>
            <a:r>
              <a:rPr lang="cs-CZ" sz="1500" dirty="0" smtClean="0"/>
              <a:t>za 8 let, </a:t>
            </a:r>
            <a:r>
              <a:rPr lang="cs-CZ" sz="1500" dirty="0"/>
              <a:t>jestliže od letošního roku včetně budete ročně ukládat na tento účet 10.000,- a to po dobu 5 let. Poté ponecháte prostředky na účtu bez zásahu. Účet je úročen 6% </a:t>
            </a:r>
            <a:r>
              <a:rPr lang="cs-CZ" sz="1500" dirty="0" err="1"/>
              <a:t>p.a</a:t>
            </a:r>
            <a:r>
              <a:rPr lang="cs-CZ" sz="1500" dirty="0"/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8640" y="1775607"/>
            <a:ext cx="5606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i="1" dirty="0" smtClean="0"/>
              <a:t>Je potřeba výpočet rozfázovat – na dobu pěti let použita FV anuity a pak na tři roky FV jednoduchá</a:t>
            </a:r>
            <a:endParaRPr lang="cs-CZ" sz="1400" b="1" i="1" dirty="0"/>
          </a:p>
        </p:txBody>
      </p:sp>
    </p:spTree>
    <p:extLst>
      <p:ext uri="{BB962C8B-B14F-4D97-AF65-F5344CB8AC3E}">
        <p14:creationId xmlns:p14="http://schemas.microsoft.com/office/powerpoint/2010/main" val="6986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092" y="194466"/>
            <a:ext cx="4808083" cy="507703"/>
          </a:xfrm>
        </p:spPr>
        <p:txBody>
          <a:bodyPr/>
          <a:lstStyle/>
          <a:p>
            <a:r>
              <a:rPr lang="cs-CZ" dirty="0" smtClean="0"/>
              <a:t>FV anuity s posunem v čase </a:t>
            </a:r>
            <a:r>
              <a:rPr lang="cs-CZ" dirty="0"/>
              <a:t>– typové příklady</a:t>
            </a:r>
          </a:p>
        </p:txBody>
      </p:sp>
      <p:pic>
        <p:nvPicPr>
          <p:cNvPr id="6" name="Obrázek 5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4037" y="725106"/>
            <a:ext cx="561662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Zdědili jste po své babičce 1 mil. Kč. Hodláte je uložit do banky a 24 let s nimi nedisponovat. Po nástupu do zaměstnání a počáteční praxi</a:t>
            </a:r>
            <a:r>
              <a:rPr kumimoji="0" lang="cs-CZ" altLang="cs-C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(tj. za čtyři roky) 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hodláte po 20 let na tento účet ročně přidávat 100.000 Kč tak, abyste v důchodu mohli cestovat. Jakou částku budete mít ročně na cestování k dispozici, počítáte-li, že budete našetřené prostředky spotřebovávat rovnoměrně po 30 následujících let? Váš účet je úročen 3,1 %. Pro zjednodušení uvažujme, že se jejich výše bude po celé období stabilní.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8076" y="2283718"/>
            <a:ext cx="581919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spcAft>
                <a:spcPts val="0"/>
              </a:spcAft>
            </a:pPr>
            <a:r>
              <a:rPr lang="cs-CZ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Postup výpočtu:</a:t>
            </a:r>
          </a:p>
          <a:p>
            <a:pPr marL="5715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Milión 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úročí následujících 24 </a:t>
            </a:r>
            <a:r>
              <a:rPr lang="cs-CZ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let 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cs-CZ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prostý posun v čase – jednoduchá FV</a:t>
            </a:r>
          </a:p>
          <a:p>
            <a:pPr marL="5715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Dále 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 nutné vypočítat budoucí hodnotu anuity 100.000,- </a:t>
            </a:r>
            <a:r>
              <a:rPr lang="cs-CZ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Kč – FV hodnota anuity za 20 let. </a:t>
            </a:r>
          </a:p>
          <a:p>
            <a:pPr marL="5715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Ze 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součtu těchto budoucích hodnot je nutné vypočíst anuitní </a:t>
            </a:r>
            <a:r>
              <a:rPr lang="cs-CZ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platbu – ze součtu budoucích hodnot se stane PV a vypočítáme roční částku </a:t>
            </a:r>
            <a:r>
              <a:rPr lang="cs-CZ" sz="1600" i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39" y="195486"/>
            <a:ext cx="5572021" cy="507703"/>
          </a:xfrm>
        </p:spPr>
        <p:txBody>
          <a:bodyPr/>
          <a:lstStyle/>
          <a:p>
            <a:r>
              <a:rPr lang="cs-CZ" dirty="0"/>
              <a:t>FV anuity s posunem v čase – typové </a:t>
            </a:r>
            <a:r>
              <a:rPr lang="cs-CZ" dirty="0" smtClean="0"/>
              <a:t>příklady – krok 1</a:t>
            </a:r>
            <a:endParaRPr lang="cs-CZ" dirty="0"/>
          </a:p>
        </p:txBody>
      </p:sp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4083918"/>
            <a:ext cx="892400" cy="892400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6337" y="777726"/>
            <a:ext cx="56166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Zdědili jste po své babičce 1 mil. Kč. Hodláte je uložit do banky a 24 let s nimi nedisponovat. Po nástupu do zaměstnání a počáteční praxi</a:t>
            </a:r>
            <a:r>
              <a:rPr kumimoji="0" lang="cs-CZ" altLang="cs-C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(tj. za čtyři roky) 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hodláte po 20 let na tento účet ročně přidávat 100.000 Kč tak, abyste v důchodu mohli cestovat. Jakou částku budete mít ročně na cestování k dispozici, počítáte-li, že budete našetřené prostředky spotřebovávat rovnoměrně po 30 následujících let? Váš účet je úročen 3,1 %. Pro zjednodušení uvažujme, že se jejich výše bude po celé období stabilní.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FV 1 mil. Kč za 24 let</a:t>
            </a:r>
          </a:p>
        </p:txBody>
      </p:sp>
    </p:spTree>
    <p:extLst>
      <p:ext uri="{BB962C8B-B14F-4D97-AF65-F5344CB8AC3E}">
        <p14:creationId xmlns:p14="http://schemas.microsoft.com/office/powerpoint/2010/main" val="23144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39" y="195486"/>
            <a:ext cx="5572021" cy="507703"/>
          </a:xfrm>
        </p:spPr>
        <p:txBody>
          <a:bodyPr/>
          <a:lstStyle/>
          <a:p>
            <a:r>
              <a:rPr lang="cs-CZ" dirty="0"/>
              <a:t>FV anuity s posunem v čase – typové </a:t>
            </a:r>
            <a:r>
              <a:rPr lang="cs-CZ" dirty="0" smtClean="0"/>
              <a:t>příklady – krok 2</a:t>
            </a:r>
            <a:endParaRPr lang="cs-CZ" dirty="0"/>
          </a:p>
        </p:txBody>
      </p:sp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4083918"/>
            <a:ext cx="892400" cy="892400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6337" y="777726"/>
            <a:ext cx="56166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Zdědili jste po své babičce 1 mil. Kč. Hodláte je uložit do banky a 24 let s nimi nedisponovat. Po nástupu do zaměstnání a počáteční praxi</a:t>
            </a:r>
            <a:r>
              <a:rPr kumimoji="0" lang="cs-CZ" altLang="cs-C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(tj. za čtyři roky) 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hodláte po 20 let na tento účet ročně přidávat 100.000 Kč tak, abyste v důchodu mohli cestovat. Jakou částku budete mít ročně na cestování k dispozici, počítáte-li, že budete našetřené prostředky spotřebovávat rovnoměrně po 30 následujících let? Váš účet je úročen 3,1 %. Pro zjednodušení uvažujme, že se jejich výše bude po celé období stabilní.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b="1" i="1" dirty="0" smtClean="0">
                <a:latin typeface="Arial" panose="020B0604020202020204" pitchFamily="34" charset="0"/>
              </a:rPr>
              <a:t>2. </a:t>
            </a:r>
            <a:r>
              <a:rPr lang="cs-CZ" altLang="cs-CZ" sz="1200" b="1" i="1" dirty="0">
                <a:latin typeface="Arial" panose="020B0604020202020204" pitchFamily="34" charset="0"/>
              </a:rPr>
              <a:t>FV </a:t>
            </a:r>
            <a:r>
              <a:rPr lang="cs-CZ" altLang="cs-CZ" sz="1200" b="1" i="1" dirty="0" smtClean="0">
                <a:latin typeface="Arial" panose="020B0604020202020204" pitchFamily="34" charset="0"/>
              </a:rPr>
              <a:t>100 tis. </a:t>
            </a:r>
            <a:r>
              <a:rPr lang="cs-CZ" altLang="cs-CZ" sz="1200" b="1" i="1" dirty="0">
                <a:latin typeface="Arial" panose="020B0604020202020204" pitchFamily="34" charset="0"/>
              </a:rPr>
              <a:t>Kč </a:t>
            </a:r>
            <a:r>
              <a:rPr lang="cs-CZ" altLang="cs-CZ" sz="1200" b="1" i="1" dirty="0" smtClean="0">
                <a:latin typeface="Arial" panose="020B0604020202020204" pitchFamily="34" charset="0"/>
              </a:rPr>
              <a:t>po 20 letech</a:t>
            </a:r>
            <a:endParaRPr lang="cs-CZ" altLang="cs-CZ" sz="12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39" y="195486"/>
            <a:ext cx="5572021" cy="507703"/>
          </a:xfrm>
        </p:spPr>
        <p:txBody>
          <a:bodyPr/>
          <a:lstStyle/>
          <a:p>
            <a:r>
              <a:rPr lang="cs-CZ" dirty="0"/>
              <a:t>FV anuity s posunem v čase – typové </a:t>
            </a:r>
            <a:r>
              <a:rPr lang="cs-CZ" dirty="0" smtClean="0"/>
              <a:t>příklady – krok 3</a:t>
            </a:r>
            <a:endParaRPr lang="cs-CZ" dirty="0"/>
          </a:p>
        </p:txBody>
      </p:sp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4083918"/>
            <a:ext cx="892400" cy="892400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4036" y="721123"/>
            <a:ext cx="56166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Zdědili jste po své babičce 1 mil. Kč. Hodláte je uložit do banky a 24 let s nimi nedisponovat. Po nástupu do zaměstnání a počáteční praxi</a:t>
            </a:r>
            <a:r>
              <a:rPr kumimoji="0" lang="cs-CZ" altLang="cs-C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(tj. za čtyři roky) 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hodláte po 20 let na tento účet ročně přidávat 100.000 Kč tak, abyste v důchodu mohli cestovat. Jakou částku budete mít ročně na cestování k dispozici, počítáte-li, že budete našetřené prostředky spotřebovávat rovnoměrně po 30 následujících let? Váš účet je úročen 3,1 %. Pro zjednodušení uvažujme, že se jejich výše bude po celé období stabilní.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b="1" i="1" dirty="0" smtClean="0">
                <a:latin typeface="Arial" panose="020B0604020202020204" pitchFamily="34" charset="0"/>
              </a:rPr>
              <a:t>3. Velikost anuity ze současné hodnoty (součtu hodnot budoucích </a:t>
            </a:r>
            <a:r>
              <a:rPr lang="cs-CZ" altLang="cs-CZ" sz="1200" b="1" i="1" dirty="0" smtClean="0">
                <a:latin typeface="Arial" panose="020B0604020202020204" pitchFamily="34" charset="0"/>
                <a:sym typeface="Wingdings" panose="05000000000000000000" pitchFamily="2" charset="2"/>
              </a:rPr>
              <a:t>)</a:t>
            </a:r>
            <a:endParaRPr lang="cs-CZ" altLang="cs-CZ" sz="12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862</Words>
  <Application>Microsoft Office PowerPoint</Application>
  <PresentationFormat>Vlastní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Wingdings</vt:lpstr>
      <vt:lpstr>SLU</vt:lpstr>
      <vt:lpstr>Budoucí hodnota anuity s posunem v čase</vt:lpstr>
      <vt:lpstr>Cíl videotutoriálu</vt:lpstr>
      <vt:lpstr>Již známé vzorce pro FV</vt:lpstr>
      <vt:lpstr>Typové příklady na budoucí hodnotu s časovým posunem</vt:lpstr>
      <vt:lpstr>Typové příklady na budoucí hodnotu s časovým posunem</vt:lpstr>
      <vt:lpstr>FV anuity s posunem v čase – typové příklady</vt:lpstr>
      <vt:lpstr>FV anuity s posunem v čase – typové příklady – krok 1</vt:lpstr>
      <vt:lpstr>FV anuity s posunem v čase – typové příklady – krok 2</vt:lpstr>
      <vt:lpstr>FV anuity s posunem v čase – typové příklady – krok 3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ruc0003</cp:lastModifiedBy>
  <cp:revision>59</cp:revision>
  <dcterms:created xsi:type="dcterms:W3CDTF">2016-07-06T15:42:34Z</dcterms:created>
  <dcterms:modified xsi:type="dcterms:W3CDTF">2020-10-06T08:31:35Z</dcterms:modified>
</cp:coreProperties>
</file>