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4" r:id="rId3"/>
    <p:sldId id="282" r:id="rId4"/>
    <p:sldId id="263" r:id="rId5"/>
    <p:sldId id="281" r:id="rId6"/>
    <p:sldId id="279" r:id="rId7"/>
    <p:sldId id="277" r:id="rId8"/>
    <p:sldId id="270" r:id="rId9"/>
    <p:sldId id="271" r:id="rId10"/>
    <p:sldId id="278" r:id="rId11"/>
    <p:sldId id="280" r:id="rId12"/>
    <p:sldId id="273" r:id="rId13"/>
  </p:sldIdLst>
  <p:sldSz cx="6858000" cy="51435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83" y="77"/>
      </p:cViewPr>
      <p:guideLst>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12.10.2020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6997" y="226939"/>
            <a:ext cx="717030" cy="745712"/>
          </a:xfrm>
          <a:prstGeom prst="rect">
            <a:avLst/>
          </a:prstGeom>
        </p:spPr>
      </p:pic>
      <p:sp>
        <p:nvSpPr>
          <p:cNvPr id="7" name="Nadpis 1"/>
          <p:cNvSpPr>
            <a:spLocks noGrp="1"/>
          </p:cNvSpPr>
          <p:nvPr>
            <p:ph type="title"/>
          </p:nvPr>
        </p:nvSpPr>
        <p:spPr>
          <a:xfrm>
            <a:off x="188640" y="195486"/>
            <a:ext cx="3402378" cy="507703"/>
          </a:xfrm>
          <a:prstGeom prst="rect">
            <a:avLst/>
          </a:prstGeom>
          <a:noFill/>
          <a:ln>
            <a:noFill/>
          </a:ln>
        </p:spPr>
        <p:txBody>
          <a:bodyPr anchor="t">
            <a:noAutofit/>
          </a:bodyPr>
          <a:lstStyle>
            <a:lvl1pPr algn="l">
              <a:defRPr sz="1800"/>
            </a:lvl1pPr>
          </a:lstStyle>
          <a:p>
            <a:pPr algn="l"/>
            <a:r>
              <a:rPr lang="cs-CZ" sz="1800" dirty="0" smtClean="0">
                <a:solidFill>
                  <a:srgbClr val="981E3A"/>
                </a:solidFill>
                <a:latin typeface="Times New Roman" panose="02020603050405020304" pitchFamily="18" charset="0"/>
                <a:cs typeface="Times New Roman" panose="02020603050405020304" pitchFamily="18" charset="0"/>
              </a:rPr>
              <a:t>Název listu</a:t>
            </a:r>
            <a:endParaRPr lang="cs-CZ" sz="18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188640" y="699542"/>
            <a:ext cx="5562618"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188641" y="4731990"/>
            <a:ext cx="6495387"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177180" y="4731990"/>
            <a:ext cx="2171700" cy="273844"/>
          </a:xfrm>
          <a:prstGeom prst="rect">
            <a:avLst/>
          </a:prstGeom>
        </p:spPr>
        <p:txBody>
          <a:bodyPr/>
          <a:lstStyle>
            <a:lvl1pPr algn="l">
              <a:defRPr sz="6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5859270" y="4731990"/>
            <a:ext cx="81009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69161" y="792794"/>
            <a:ext cx="1616662" cy="1260997"/>
          </a:xfrm>
          <a:prstGeom prst="rect">
            <a:avLst/>
          </a:prstGeom>
        </p:spPr>
      </p:pic>
      <p:sp>
        <p:nvSpPr>
          <p:cNvPr id="7" name="Obdélník 6"/>
          <p:cNvSpPr/>
          <p:nvPr/>
        </p:nvSpPr>
        <p:spPr>
          <a:xfrm>
            <a:off x="188640" y="317731"/>
            <a:ext cx="4212468"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60648" y="627534"/>
            <a:ext cx="3834426" cy="1620180"/>
          </a:xfrm>
          <a:prstGeom prst="rect">
            <a:avLst/>
          </a:prstGeom>
        </p:spPr>
        <p:txBody>
          <a:bodyPr anchor="t">
            <a:normAutofit/>
          </a:bodyPr>
          <a:lstStyle/>
          <a:p>
            <a:pPr algn="l"/>
            <a:r>
              <a:rPr lang="cs-CZ" sz="3000" b="1" dirty="0" smtClean="0">
                <a:solidFill>
                  <a:schemeClr val="bg1"/>
                </a:solidFill>
                <a:latin typeface="Times New Roman" panose="02020603050405020304" pitchFamily="18" charset="0"/>
                <a:cs typeface="Times New Roman" panose="02020603050405020304" pitchFamily="18" charset="0"/>
              </a:rPr>
              <a:t>Současná hodnota anuity s posunem v čase</a:t>
            </a:r>
            <a:endParaRPr lang="cs-CZ" sz="3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12776" y="3867894"/>
            <a:ext cx="2916324" cy="1026114"/>
          </a:xfrm>
          <a:prstGeom prst="rect">
            <a:avLst/>
          </a:prstGeom>
        </p:spPr>
        <p:txBody>
          <a:bodyPr>
            <a:normAutofit/>
          </a:bodyPr>
          <a:lstStyle/>
          <a:p>
            <a:pPr marL="0" indent="0" algn="r">
              <a:buNone/>
            </a:pPr>
            <a:r>
              <a:rPr lang="cs-CZ" sz="1050" dirty="0" smtClean="0">
                <a:solidFill>
                  <a:schemeClr val="bg1"/>
                </a:solidFill>
                <a:latin typeface="Times New Roman" panose="02020603050405020304" pitchFamily="18" charset="0"/>
                <a:cs typeface="Times New Roman" panose="02020603050405020304" pitchFamily="18" charset="0"/>
              </a:rPr>
              <a:t>Práce se složitějším zadáním a posuny v čase</a:t>
            </a:r>
            <a:endParaRPr lang="cs-CZ" sz="105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229200" y="4062147"/>
            <a:ext cx="1512168" cy="86409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675" b="1" dirty="0">
                <a:solidFill>
                  <a:srgbClr val="307871"/>
                </a:solidFill>
                <a:latin typeface="Times New Roman" panose="02020603050405020304" pitchFamily="18" charset="0"/>
                <a:cs typeface="Times New Roman" panose="02020603050405020304" pitchFamily="18" charset="0"/>
              </a:rPr>
              <a:t>Doc. Ing. Petra </a:t>
            </a:r>
            <a:r>
              <a:rPr lang="cs-CZ" altLang="cs-CZ" sz="675" b="1" dirty="0" err="1">
                <a:solidFill>
                  <a:srgbClr val="307871"/>
                </a:solidFill>
                <a:latin typeface="Times New Roman" panose="02020603050405020304" pitchFamily="18" charset="0"/>
                <a:cs typeface="Times New Roman" panose="02020603050405020304" pitchFamily="18" charset="0"/>
              </a:rPr>
              <a:t>Růčková</a:t>
            </a:r>
            <a:r>
              <a:rPr lang="cs-CZ" altLang="cs-CZ" sz="675" b="1" dirty="0">
                <a:solidFill>
                  <a:srgbClr val="307871"/>
                </a:solidFill>
                <a:latin typeface="Times New Roman" panose="02020603050405020304" pitchFamily="18" charset="0"/>
                <a:cs typeface="Times New Roman" panose="02020603050405020304" pitchFamily="18" charset="0"/>
              </a:rPr>
              <a:t>, Ph.D.</a:t>
            </a:r>
          </a:p>
          <a:p>
            <a:pPr algn="r"/>
            <a:r>
              <a:rPr lang="cs-CZ" altLang="cs-CZ" sz="675" b="1" dirty="0">
                <a:solidFill>
                  <a:srgbClr val="307871"/>
                </a:solidFill>
                <a:latin typeface="Times New Roman" panose="02020603050405020304" pitchFamily="18" charset="0"/>
                <a:cs typeface="Times New Roman" panose="02020603050405020304" pitchFamily="18" charset="0"/>
              </a:rPr>
              <a:t>Katedra financí a účetnictví</a:t>
            </a:r>
            <a:endParaRPr lang="cs-CZ" altLang="cs-CZ" sz="675"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7829" y="123478"/>
            <a:ext cx="5572021" cy="507703"/>
          </a:xfrm>
        </p:spPr>
        <p:txBody>
          <a:bodyPr/>
          <a:lstStyle/>
          <a:p>
            <a:r>
              <a:rPr lang="cs-CZ" dirty="0"/>
              <a:t>Kombinace anuity s posunem v čase – typové </a:t>
            </a:r>
            <a:r>
              <a:rPr lang="cs-CZ" dirty="0" smtClean="0"/>
              <a:t>příklady – krok 2</a:t>
            </a:r>
            <a:endParaRPr lang="cs-CZ" dirty="0"/>
          </a:p>
        </p:txBody>
      </p:sp>
      <p:pic>
        <p:nvPicPr>
          <p:cNvPr id="5" name="Obrázek 4"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3256" y="4083918"/>
            <a:ext cx="892400" cy="892400"/>
          </a:xfrm>
          <a:prstGeom prst="rect">
            <a:avLst/>
          </a:prstGeom>
        </p:spPr>
      </p:pic>
      <p:sp>
        <p:nvSpPr>
          <p:cNvPr id="7" name="Rectangle 1"/>
          <p:cNvSpPr>
            <a:spLocks noChangeArrowheads="1"/>
          </p:cNvSpPr>
          <p:nvPr/>
        </p:nvSpPr>
        <p:spPr bwMode="auto">
          <a:xfrm>
            <a:off x="202341" y="1358615"/>
            <a:ext cx="561662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cs-CZ" sz="1200" dirty="0"/>
              <a:t>Uvažujte, že je vám právě 25 let a plánujete svou budoucnost. Chcete si v produktivním věku naspořit určitou sumu prostředků jako přilepšení k penzi. Doufáte, že váš příjem bude takový, abyste po následujících 30 let (tedy do 55) byli schopni spořit ročně stejnou finanční částku. Od 55 let vám váš příjem bude stačit na pokrytí vašich výdajů. Nebudete už tedy šetřit.</a:t>
            </a:r>
            <a:endParaRPr lang="cs-CZ" sz="1100" dirty="0"/>
          </a:p>
        </p:txBody>
      </p:sp>
      <p:sp>
        <p:nvSpPr>
          <p:cNvPr id="3" name="Obdélník 2"/>
          <p:cNvSpPr/>
          <p:nvPr/>
        </p:nvSpPr>
        <p:spPr>
          <a:xfrm>
            <a:off x="166337" y="771550"/>
            <a:ext cx="5688632" cy="607539"/>
          </a:xfrm>
          <a:prstGeom prst="rect">
            <a:avLst/>
          </a:prstGeom>
        </p:spPr>
        <p:txBody>
          <a:bodyPr wrap="square">
            <a:spAutoFit/>
          </a:bodyPr>
          <a:lstStyle/>
          <a:p>
            <a:pPr>
              <a:lnSpc>
                <a:spcPct val="107000"/>
              </a:lnSpc>
              <a:spcAft>
                <a:spcPts val="800"/>
              </a:spcAft>
              <a:tabLst>
                <a:tab pos="152400" algn="l"/>
              </a:tabLst>
            </a:pPr>
            <a:r>
              <a:rPr lang="cs-CZ" sz="1600" i="1" dirty="0">
                <a:latin typeface="Calibri" panose="020F0502020204030204" pitchFamily="34" charset="0"/>
                <a:ea typeface="Calibri" panose="020F0502020204030204" pitchFamily="34" charset="0"/>
                <a:cs typeface="Times New Roman" panose="02020603050405020304" pitchFamily="18" charset="0"/>
              </a:rPr>
              <a:t>Následuje interval 65-56 (10 let), kdy peníze leží na účtu. Použijeme současnou hodnotu jednoduchou.</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0794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7829" y="123478"/>
            <a:ext cx="5572021" cy="507703"/>
          </a:xfrm>
        </p:spPr>
        <p:txBody>
          <a:bodyPr/>
          <a:lstStyle/>
          <a:p>
            <a:r>
              <a:rPr lang="cs-CZ" dirty="0"/>
              <a:t>Kombinace anuity s posunem v čase – typové </a:t>
            </a:r>
            <a:r>
              <a:rPr lang="cs-CZ" dirty="0" smtClean="0"/>
              <a:t>příklady – krok 2</a:t>
            </a:r>
            <a:endParaRPr lang="cs-CZ" dirty="0"/>
          </a:p>
        </p:txBody>
      </p:sp>
      <p:pic>
        <p:nvPicPr>
          <p:cNvPr id="5" name="Obrázek 4"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3256" y="4083918"/>
            <a:ext cx="892400" cy="892400"/>
          </a:xfrm>
          <a:prstGeom prst="rect">
            <a:avLst/>
          </a:prstGeom>
        </p:spPr>
      </p:pic>
      <p:sp>
        <p:nvSpPr>
          <p:cNvPr id="7" name="Rectangle 1"/>
          <p:cNvSpPr>
            <a:spLocks noChangeArrowheads="1"/>
          </p:cNvSpPr>
          <p:nvPr/>
        </p:nvSpPr>
        <p:spPr bwMode="auto">
          <a:xfrm>
            <a:off x="187829" y="1655971"/>
            <a:ext cx="561662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cs-CZ" sz="1200" dirty="0"/>
              <a:t>Uvažujte, že je vám právě 25 let a plánujete svou budoucnost. Chcete si v produktivním věku naspořit určitou sumu prostředků jako přilepšení k penzi. Doufáte, že váš příjem bude takový, abyste po následujících 30 let (tedy do 55) byli schopni spořit ročně stejnou finanční částku. </a:t>
            </a:r>
            <a:endParaRPr lang="cs-CZ" sz="1100" dirty="0"/>
          </a:p>
        </p:txBody>
      </p:sp>
      <p:sp>
        <p:nvSpPr>
          <p:cNvPr id="3" name="Obdélník 2"/>
          <p:cNvSpPr/>
          <p:nvPr/>
        </p:nvSpPr>
        <p:spPr>
          <a:xfrm>
            <a:off x="166336" y="771550"/>
            <a:ext cx="5854951" cy="882742"/>
          </a:xfrm>
          <a:prstGeom prst="rect">
            <a:avLst/>
          </a:prstGeom>
        </p:spPr>
        <p:txBody>
          <a:bodyPr wrap="square">
            <a:spAutoFit/>
          </a:bodyPr>
          <a:lstStyle/>
          <a:p>
            <a:pPr>
              <a:lnSpc>
                <a:spcPct val="107000"/>
              </a:lnSpc>
              <a:spcAft>
                <a:spcPts val="800"/>
              </a:spcAft>
            </a:pPr>
            <a:r>
              <a:rPr lang="cs-CZ" sz="1600" i="1" dirty="0">
                <a:latin typeface="Calibri" panose="020F0502020204030204" pitchFamily="34" charset="0"/>
                <a:ea typeface="Calibri" panose="020F0502020204030204" pitchFamily="34" charset="0"/>
                <a:cs typeface="Times New Roman" panose="02020603050405020304" pitchFamily="18" charset="0"/>
              </a:rPr>
              <a:t>Nyní se PV změní na FV, tedy současná hodnota se změní na budoucí pro interval 55-25 (30 let) a počítáme anuitní platbu z budoucí hodnoty.</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417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Health and Fitness - Weights - Apple | Working out with ..."/>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60648" y="843558"/>
            <a:ext cx="1360052" cy="907144"/>
          </a:xfrm>
          <a:prstGeom prst="rect">
            <a:avLst/>
          </a:prstGeom>
        </p:spPr>
      </p:pic>
      <p:sp>
        <p:nvSpPr>
          <p:cNvPr id="2" name="Nadpis 1"/>
          <p:cNvSpPr>
            <a:spLocks noGrp="1"/>
          </p:cNvSpPr>
          <p:nvPr>
            <p:ph type="title"/>
          </p:nvPr>
        </p:nvSpPr>
        <p:spPr/>
        <p:txBody>
          <a:bodyPr/>
          <a:lstStyle/>
          <a:p>
            <a:endParaRPr lang="cs-CZ"/>
          </a:p>
        </p:txBody>
      </p:sp>
      <p:sp>
        <p:nvSpPr>
          <p:cNvPr id="3" name="TextovéPole 2"/>
          <p:cNvSpPr txBox="1"/>
          <p:nvPr/>
        </p:nvSpPr>
        <p:spPr>
          <a:xfrm>
            <a:off x="542926" y="2052638"/>
            <a:ext cx="5591175" cy="1027204"/>
          </a:xfrm>
          <a:prstGeom prst="rect">
            <a:avLst/>
          </a:prstGeom>
          <a:noFill/>
        </p:spPr>
        <p:txBody>
          <a:bodyPr wrap="square" rtlCol="0">
            <a:spAutoFit/>
          </a:bodyPr>
          <a:lstStyle/>
          <a:p>
            <a:pPr algn="ctr"/>
            <a:r>
              <a:rPr lang="cs-CZ" sz="2025" b="1" dirty="0">
                <a:solidFill>
                  <a:srgbClr val="008080"/>
                </a:solidFill>
              </a:rPr>
              <a:t>Příklady procvičujte na cvičných příkladech </a:t>
            </a:r>
          </a:p>
          <a:p>
            <a:pPr algn="ctr"/>
            <a:endParaRPr lang="cs-CZ" sz="2025" b="1" dirty="0">
              <a:solidFill>
                <a:srgbClr val="008080"/>
              </a:solidFill>
            </a:endParaRPr>
          </a:p>
          <a:p>
            <a:pPr algn="ctr"/>
            <a:r>
              <a:rPr lang="cs-CZ" sz="2025" b="1" dirty="0">
                <a:solidFill>
                  <a:srgbClr val="008080"/>
                </a:solidFill>
              </a:rPr>
              <a:t>a děkuji za pozornost</a:t>
            </a:r>
          </a:p>
        </p:txBody>
      </p:sp>
      <p:pic>
        <p:nvPicPr>
          <p:cNvPr id="5" name="Obrázek 4" descr="Thank You - Wooden Tile Images"/>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941168" y="3627866"/>
            <a:ext cx="1600299" cy="1066867"/>
          </a:xfrm>
          <a:prstGeom prst="rect">
            <a:avLst/>
          </a:prstGeom>
        </p:spPr>
      </p:pic>
    </p:spTree>
    <p:extLst>
      <p:ext uri="{BB962C8B-B14F-4D97-AF65-F5344CB8AC3E}">
        <p14:creationId xmlns:p14="http://schemas.microsoft.com/office/powerpoint/2010/main" val="4261487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a:t>
            </a:r>
            <a:r>
              <a:rPr lang="cs-CZ" dirty="0" err="1" smtClean="0"/>
              <a:t>videotutoriálu</a:t>
            </a:r>
            <a:endParaRPr lang="cs-CZ" dirty="0"/>
          </a:p>
        </p:txBody>
      </p:sp>
      <p:sp>
        <p:nvSpPr>
          <p:cNvPr id="23" name="TextovéPole 22"/>
          <p:cNvSpPr txBox="1"/>
          <p:nvPr/>
        </p:nvSpPr>
        <p:spPr>
          <a:xfrm>
            <a:off x="188640" y="987574"/>
            <a:ext cx="5472608" cy="1569660"/>
          </a:xfrm>
          <a:prstGeom prst="rect">
            <a:avLst/>
          </a:prstGeom>
          <a:noFill/>
        </p:spPr>
        <p:txBody>
          <a:bodyPr wrap="square" rtlCol="0">
            <a:spAutoFit/>
          </a:bodyPr>
          <a:lstStyle/>
          <a:p>
            <a:pPr algn="just"/>
            <a:r>
              <a:rPr lang="cs-CZ" sz="1600" dirty="0" smtClean="0">
                <a:solidFill>
                  <a:srgbClr val="307871"/>
                </a:solidFill>
              </a:rPr>
              <a:t>Cílem </a:t>
            </a:r>
            <a:r>
              <a:rPr lang="cs-CZ" sz="1600" dirty="0">
                <a:solidFill>
                  <a:srgbClr val="307871"/>
                </a:solidFill>
              </a:rPr>
              <a:t>tohoto </a:t>
            </a:r>
            <a:r>
              <a:rPr lang="cs-CZ" sz="1600" dirty="0" err="1">
                <a:solidFill>
                  <a:srgbClr val="307871"/>
                </a:solidFill>
              </a:rPr>
              <a:t>videotutoriálu</a:t>
            </a:r>
            <a:r>
              <a:rPr lang="cs-CZ" sz="1600" dirty="0">
                <a:solidFill>
                  <a:srgbClr val="307871"/>
                </a:solidFill>
              </a:rPr>
              <a:t> je:</a:t>
            </a:r>
          </a:p>
          <a:p>
            <a:pPr algn="just"/>
            <a:endParaRPr lang="cs-CZ" sz="1600" dirty="0">
              <a:solidFill>
                <a:srgbClr val="307871"/>
              </a:solidFill>
            </a:endParaRPr>
          </a:p>
          <a:p>
            <a:pPr marL="417910" lvl="1" indent="-160735" algn="just">
              <a:buFont typeface="Arial" panose="020B0604020202020204" pitchFamily="34" charset="0"/>
              <a:buChar char="•"/>
            </a:pPr>
            <a:r>
              <a:rPr lang="cs-CZ" sz="1600" dirty="0">
                <a:solidFill>
                  <a:srgbClr val="307871"/>
                </a:solidFill>
              </a:rPr>
              <a:t>Naučit se aplikovat </a:t>
            </a:r>
            <a:r>
              <a:rPr lang="cs-CZ" sz="1600" dirty="0" smtClean="0">
                <a:solidFill>
                  <a:srgbClr val="307871"/>
                </a:solidFill>
              </a:rPr>
              <a:t>již známé vzorce </a:t>
            </a:r>
            <a:r>
              <a:rPr lang="cs-CZ" sz="1600" dirty="0">
                <a:solidFill>
                  <a:srgbClr val="307871"/>
                </a:solidFill>
              </a:rPr>
              <a:t>pro </a:t>
            </a:r>
            <a:r>
              <a:rPr lang="cs-CZ" sz="1600" dirty="0" smtClean="0">
                <a:solidFill>
                  <a:srgbClr val="307871"/>
                </a:solidFill>
              </a:rPr>
              <a:t>současnou </a:t>
            </a:r>
            <a:r>
              <a:rPr lang="cs-CZ" sz="1600" dirty="0">
                <a:solidFill>
                  <a:srgbClr val="307871"/>
                </a:solidFill>
              </a:rPr>
              <a:t>hodnotu v různých podobách</a:t>
            </a:r>
          </a:p>
          <a:p>
            <a:pPr marL="417910" lvl="1" indent="-160735" algn="just">
              <a:buFont typeface="Arial" panose="020B0604020202020204" pitchFamily="34" charset="0"/>
              <a:buChar char="•"/>
            </a:pPr>
            <a:r>
              <a:rPr lang="cs-CZ" sz="1600" dirty="0">
                <a:solidFill>
                  <a:srgbClr val="307871"/>
                </a:solidFill>
              </a:rPr>
              <a:t>Umět pracovat s časovými posuny a kombinacemi různých postupů</a:t>
            </a:r>
          </a:p>
        </p:txBody>
      </p:sp>
      <p:pic>
        <p:nvPicPr>
          <p:cNvPr id="24" name="Obrázek 23"/>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941168" y="3363838"/>
            <a:ext cx="1570482" cy="1177862"/>
          </a:xfrm>
          <a:prstGeom prst="rect">
            <a:avLst/>
          </a:prstGeom>
        </p:spPr>
      </p:pic>
    </p:spTree>
    <p:extLst>
      <p:ext uri="{BB962C8B-B14F-4D97-AF65-F5344CB8AC3E}">
        <p14:creationId xmlns:p14="http://schemas.microsoft.com/office/powerpoint/2010/main" val="1678598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Již známé vzorce pro </a:t>
            </a:r>
            <a:r>
              <a:rPr lang="cs-CZ" dirty="0" smtClean="0"/>
              <a:t>PV</a:t>
            </a:r>
            <a:endParaRPr lang="cs-CZ" dirty="0"/>
          </a:p>
        </p:txBody>
      </p:sp>
      <p:sp>
        <p:nvSpPr>
          <p:cNvPr id="23" name="TextovéPole 22"/>
          <p:cNvSpPr txBox="1"/>
          <p:nvPr/>
        </p:nvSpPr>
        <p:spPr>
          <a:xfrm>
            <a:off x="431190" y="2122832"/>
            <a:ext cx="5472608" cy="338554"/>
          </a:xfrm>
          <a:prstGeom prst="rect">
            <a:avLst/>
          </a:prstGeom>
          <a:noFill/>
        </p:spPr>
        <p:txBody>
          <a:bodyPr wrap="square" rtlCol="0">
            <a:spAutoFit/>
          </a:bodyPr>
          <a:lstStyle/>
          <a:p>
            <a:pPr algn="just"/>
            <a:r>
              <a:rPr lang="cs-CZ" sz="1600" dirty="0" smtClean="0">
                <a:solidFill>
                  <a:srgbClr val="307871"/>
                </a:solidFill>
              </a:rPr>
              <a:t>Současná </a:t>
            </a:r>
            <a:r>
              <a:rPr lang="cs-CZ" sz="1600" dirty="0" smtClean="0">
                <a:solidFill>
                  <a:srgbClr val="307871"/>
                </a:solidFill>
              </a:rPr>
              <a:t>hodnota anuity</a:t>
            </a:r>
            <a:endParaRPr lang="cs-CZ" sz="1600" dirty="0">
              <a:solidFill>
                <a:srgbClr val="307871"/>
              </a:solidFill>
            </a:endParaRPr>
          </a:p>
        </p:txBody>
      </p:sp>
      <mc:AlternateContent xmlns:mc="http://schemas.openxmlformats.org/markup-compatibility/2006">
        <mc:Choice xmlns:a14="http://schemas.microsoft.com/office/drawing/2010/main" Requires="a14">
          <p:sp>
            <p:nvSpPr>
              <p:cNvPr id="3" name="Obdélník 2"/>
              <p:cNvSpPr/>
              <p:nvPr/>
            </p:nvSpPr>
            <p:spPr>
              <a:xfrm>
                <a:off x="471916" y="2533512"/>
                <a:ext cx="2437975" cy="669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𝑃</m:t>
                          </m:r>
                          <m:r>
                            <a:rPr lang="cs-CZ" i="1">
                              <a:latin typeface="Cambria Math" panose="02040503050406030204" pitchFamily="18" charset="0"/>
                            </a:rPr>
                            <m:t>𝑉</m:t>
                          </m:r>
                        </m:e>
                        <m:sub/>
                      </m:sSub>
                      <m:r>
                        <a:rPr lang="cs-CZ" i="0">
                          <a:latin typeface="Cambria Math" panose="02040503050406030204" pitchFamily="18" charset="0"/>
                        </a:rPr>
                        <m:t>=</m:t>
                      </m:r>
                      <m:r>
                        <a:rPr lang="cs-CZ" i="1">
                          <a:latin typeface="Cambria Math" panose="02040503050406030204" pitchFamily="18" charset="0"/>
                        </a:rPr>
                        <m:t>𝐴</m:t>
                      </m:r>
                      <m:r>
                        <a:rPr lang="cs-CZ" i="0">
                          <a:latin typeface="Cambria Math" panose="02040503050406030204" pitchFamily="18" charset="0"/>
                        </a:rPr>
                        <m:t> </m:t>
                      </m:r>
                      <m:f>
                        <m:fPr>
                          <m:ctrlPr>
                            <a:rPr lang="cs-CZ" i="1">
                              <a:latin typeface="Cambria Math" panose="02040503050406030204" pitchFamily="18" charset="0"/>
                            </a:rPr>
                          </m:ctrlPr>
                        </m:fPr>
                        <m:num>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0">
                                      <a:latin typeface="Cambria Math" panose="02040503050406030204" pitchFamily="18" charset="0"/>
                                    </a:rPr>
                                    <m:t>1+</m:t>
                                  </m:r>
                                  <m:r>
                                    <a:rPr lang="cs-CZ" i="1">
                                      <a:latin typeface="Cambria Math" panose="02040503050406030204" pitchFamily="18" charset="0"/>
                                    </a:rPr>
                                    <m:t>𝑟</m:t>
                                  </m:r>
                                </m:e>
                              </m:d>
                            </m:e>
                            <m:sup>
                              <m:r>
                                <a:rPr lang="cs-CZ" i="1">
                                  <a:latin typeface="Cambria Math" panose="02040503050406030204" pitchFamily="18" charset="0"/>
                                </a:rPr>
                                <m:t>𝑛</m:t>
                              </m:r>
                            </m:sup>
                          </m:sSup>
                          <m:r>
                            <a:rPr lang="cs-CZ" i="0">
                              <a:latin typeface="Cambria Math" panose="02040503050406030204" pitchFamily="18" charset="0"/>
                            </a:rPr>
                            <m:t>−1</m:t>
                          </m:r>
                        </m:num>
                        <m:den>
                          <m:r>
                            <a:rPr lang="cs-CZ" i="1">
                              <a:latin typeface="Cambria Math" panose="02040503050406030204" pitchFamily="18" charset="0"/>
                            </a:rPr>
                            <m:t>𝑟</m:t>
                          </m:r>
                          <m:r>
                            <a:rPr lang="cs-CZ" b="0" i="1" smtClean="0">
                              <a:latin typeface="Cambria Math" panose="02040503050406030204" pitchFamily="18" charset="0"/>
                            </a:rPr>
                            <m:t> </m:t>
                          </m:r>
                          <m:d>
                            <m:dPr>
                              <m:ctrlPr>
                                <a:rPr lang="cs-CZ" b="0" i="1" smtClean="0">
                                  <a:latin typeface="Cambria Math" panose="02040503050406030204" pitchFamily="18" charset="0"/>
                                </a:rPr>
                              </m:ctrlPr>
                            </m:dPr>
                            <m:e>
                              <m:r>
                                <a:rPr lang="cs-CZ" b="0" i="1" smtClean="0">
                                  <a:latin typeface="Cambria Math" panose="02040503050406030204" pitchFamily="18" charset="0"/>
                                </a:rPr>
                                <m:t>1+</m:t>
                              </m:r>
                              <m:r>
                                <a:rPr lang="cs-CZ" b="0" i="1" smtClean="0">
                                  <a:latin typeface="Cambria Math" panose="02040503050406030204" pitchFamily="18" charset="0"/>
                                </a:rPr>
                                <m:t>𝑟</m:t>
                              </m:r>
                            </m:e>
                          </m:d>
                          <m:r>
                            <a:rPr lang="cs-CZ" b="0" i="1" baseline="30000" smtClean="0">
                              <a:latin typeface="Cambria Math" panose="02040503050406030204" pitchFamily="18" charset="0"/>
                            </a:rPr>
                            <m:t>𝑛</m:t>
                          </m:r>
                        </m:den>
                      </m:f>
                    </m:oMath>
                  </m:oMathPara>
                </a14:m>
                <a:endParaRPr lang="cs-CZ" dirty="0"/>
              </a:p>
            </p:txBody>
          </p:sp>
        </mc:Choice>
        <mc:Fallback>
          <p:sp>
            <p:nvSpPr>
              <p:cNvPr id="3" name="Obdélník 2"/>
              <p:cNvSpPr>
                <a:spLocks noRot="1" noChangeAspect="1" noMove="1" noResize="1" noEditPoints="1" noAdjustHandles="1" noChangeArrowheads="1" noChangeShapeType="1" noTextEdit="1"/>
              </p:cNvSpPr>
              <p:nvPr/>
            </p:nvSpPr>
            <p:spPr>
              <a:xfrm>
                <a:off x="471916" y="2533512"/>
                <a:ext cx="2437975" cy="669094"/>
              </a:xfrm>
              <a:prstGeom prst="rect">
                <a:avLst/>
              </a:prstGeom>
              <a:blipFill>
                <a:blip r:embed="rId3"/>
                <a:stretch>
                  <a:fillRect/>
                </a:stretch>
              </a:blipFill>
            </p:spPr>
            <p:txBody>
              <a:bodyPr/>
              <a:lstStyle/>
              <a:p>
                <a:r>
                  <a:rPr lang="cs-CZ">
                    <a:noFill/>
                  </a:rPr>
                  <a:t> </a:t>
                </a:r>
              </a:p>
            </p:txBody>
          </p:sp>
        </mc:Fallback>
      </mc:AlternateContent>
      <p:sp>
        <p:nvSpPr>
          <p:cNvPr id="6" name="TextovéPole 5"/>
          <p:cNvSpPr txBox="1"/>
          <p:nvPr/>
        </p:nvSpPr>
        <p:spPr>
          <a:xfrm>
            <a:off x="464772" y="3313552"/>
            <a:ext cx="5472608" cy="338554"/>
          </a:xfrm>
          <a:prstGeom prst="rect">
            <a:avLst/>
          </a:prstGeom>
          <a:noFill/>
        </p:spPr>
        <p:txBody>
          <a:bodyPr wrap="square" rtlCol="0">
            <a:spAutoFit/>
          </a:bodyPr>
          <a:lstStyle/>
          <a:p>
            <a:pPr algn="just"/>
            <a:r>
              <a:rPr lang="cs-CZ" sz="1600" dirty="0" smtClean="0">
                <a:solidFill>
                  <a:srgbClr val="307871"/>
                </a:solidFill>
              </a:rPr>
              <a:t>Současná </a:t>
            </a:r>
            <a:r>
              <a:rPr lang="cs-CZ" sz="1600" dirty="0" smtClean="0">
                <a:solidFill>
                  <a:srgbClr val="307871"/>
                </a:solidFill>
              </a:rPr>
              <a:t>hodnota rostoucí anuity</a:t>
            </a:r>
            <a:endParaRPr lang="cs-CZ" sz="1600" dirty="0">
              <a:solidFill>
                <a:srgbClr val="307871"/>
              </a:solidFill>
            </a:endParaRPr>
          </a:p>
        </p:txBody>
      </p:sp>
      <p:sp>
        <p:nvSpPr>
          <p:cNvPr id="9" name="TextovéPole 8"/>
          <p:cNvSpPr txBox="1"/>
          <p:nvPr/>
        </p:nvSpPr>
        <p:spPr>
          <a:xfrm>
            <a:off x="332656" y="984534"/>
            <a:ext cx="5472608" cy="338554"/>
          </a:xfrm>
          <a:prstGeom prst="rect">
            <a:avLst/>
          </a:prstGeom>
          <a:noFill/>
        </p:spPr>
        <p:txBody>
          <a:bodyPr wrap="square" rtlCol="0">
            <a:spAutoFit/>
          </a:bodyPr>
          <a:lstStyle/>
          <a:p>
            <a:pPr algn="just"/>
            <a:r>
              <a:rPr lang="cs-CZ" sz="1600" dirty="0" smtClean="0">
                <a:solidFill>
                  <a:srgbClr val="307871"/>
                </a:solidFill>
              </a:rPr>
              <a:t>Současná </a:t>
            </a:r>
            <a:r>
              <a:rPr lang="cs-CZ" sz="1600" dirty="0" smtClean="0">
                <a:solidFill>
                  <a:srgbClr val="307871"/>
                </a:solidFill>
              </a:rPr>
              <a:t>hodnota jednoduchá </a:t>
            </a:r>
            <a:r>
              <a:rPr lang="cs-CZ" sz="1600" dirty="0" smtClean="0">
                <a:solidFill>
                  <a:srgbClr val="307871"/>
                </a:solidFill>
              </a:rPr>
              <a:t>a s hotovostními toky</a:t>
            </a:r>
            <a:endParaRPr lang="cs-CZ" sz="1600" dirty="0">
              <a:solidFill>
                <a:srgbClr val="307871"/>
              </a:solidFill>
            </a:endParaRPr>
          </a:p>
        </p:txBody>
      </p:sp>
      <p:graphicFrame>
        <p:nvGraphicFramePr>
          <p:cNvPr id="11" name="Object 4"/>
          <p:cNvGraphicFramePr>
            <a:graphicFrameLocks noChangeAspect="1"/>
          </p:cNvGraphicFramePr>
          <p:nvPr>
            <p:extLst>
              <p:ext uri="{D42A27DB-BD31-4B8C-83A1-F6EECF244321}">
                <p14:modId xmlns:p14="http://schemas.microsoft.com/office/powerpoint/2010/main" val="3673271837"/>
              </p:ext>
            </p:extLst>
          </p:nvPr>
        </p:nvGraphicFramePr>
        <p:xfrm>
          <a:off x="548680" y="1393505"/>
          <a:ext cx="1409687" cy="657201"/>
        </p:xfrm>
        <a:graphic>
          <a:graphicData uri="http://schemas.openxmlformats.org/presentationml/2006/ole">
            <mc:AlternateContent xmlns:mc="http://schemas.openxmlformats.org/markup-compatibility/2006">
              <mc:Choice xmlns:v="urn:schemas-microsoft-com:vml" Requires="v">
                <p:oleObj spid="_x0000_s1027" name="Rovnice" r:id="rId4" imgW="888614" imgH="444307" progId="Equation.3">
                  <p:embed/>
                </p:oleObj>
              </mc:Choice>
              <mc:Fallback>
                <p:oleObj name="Rovnice" r:id="rId4" imgW="888614" imgH="444307" progId="Equation.3">
                  <p:embed/>
                  <p:pic>
                    <p:nvPicPr>
                      <p:cNvPr id="7"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80" y="1393505"/>
                        <a:ext cx="1409687" cy="657201"/>
                      </a:xfrm>
                      <a:prstGeom prst="rect">
                        <a:avLst/>
                      </a:prstGeom>
                      <a:noFill/>
                      <a:extLst/>
                    </p:spPr>
                  </p:pic>
                </p:oleObj>
              </mc:Fallback>
            </mc:AlternateContent>
          </a:graphicData>
        </a:graphic>
      </p:graphicFrame>
      <p:pic>
        <p:nvPicPr>
          <p:cNvPr id="12" name="Obrázek 11"/>
          <p:cNvPicPr>
            <a:picLocks noChangeAspect="1"/>
          </p:cNvPicPr>
          <p:nvPr/>
        </p:nvPicPr>
        <p:blipFill>
          <a:blip r:embed="rId6"/>
          <a:stretch>
            <a:fillRect/>
          </a:stretch>
        </p:blipFill>
        <p:spPr>
          <a:xfrm>
            <a:off x="2489435" y="1316648"/>
            <a:ext cx="3895353" cy="927465"/>
          </a:xfrm>
          <a:prstGeom prst="rect">
            <a:avLst/>
          </a:prstGeom>
        </p:spPr>
      </p:pic>
      <mc:AlternateContent xmlns:mc="http://schemas.openxmlformats.org/markup-compatibility/2006">
        <mc:Choice xmlns:a14="http://schemas.microsoft.com/office/drawing/2010/main" Requires="a14">
          <p:sp>
            <p:nvSpPr>
              <p:cNvPr id="13" name="Obdélník 12"/>
              <p:cNvSpPr/>
              <p:nvPr/>
            </p:nvSpPr>
            <p:spPr>
              <a:xfrm>
                <a:off x="3419872" y="2481393"/>
                <a:ext cx="2310889" cy="6690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i="1" smtClean="0">
                          <a:latin typeface="Cambria Math" panose="02040503050406030204" pitchFamily="18" charset="0"/>
                        </a:rPr>
                        <m:t>𝐴</m:t>
                      </m:r>
                      <m:r>
                        <a:rPr lang="cs-CZ" i="0">
                          <a:latin typeface="Cambria Math" panose="02040503050406030204" pitchFamily="18" charset="0"/>
                        </a:rPr>
                        <m:t>=</m:t>
                      </m:r>
                      <m:r>
                        <a:rPr lang="cs-CZ" b="0" i="1" smtClean="0">
                          <a:latin typeface="Cambria Math" panose="02040503050406030204" pitchFamily="18" charset="0"/>
                        </a:rPr>
                        <m:t>𝑃</m:t>
                      </m:r>
                      <m:r>
                        <a:rPr lang="cs-CZ" i="1">
                          <a:latin typeface="Cambria Math" panose="02040503050406030204" pitchFamily="18" charset="0"/>
                        </a:rPr>
                        <m:t>𝑉</m:t>
                      </m:r>
                      <m:r>
                        <a:rPr lang="cs-CZ" i="0">
                          <a:latin typeface="Cambria Math" panose="02040503050406030204" pitchFamily="18" charset="0"/>
                        </a:rPr>
                        <m:t> </m:t>
                      </m:r>
                      <m:f>
                        <m:fPr>
                          <m:ctrlPr>
                            <a:rPr lang="cs-CZ" i="1">
                              <a:latin typeface="Cambria Math" panose="02040503050406030204" pitchFamily="18" charset="0"/>
                            </a:rPr>
                          </m:ctrlPr>
                        </m:fPr>
                        <m:num>
                          <m:r>
                            <a:rPr lang="cs-CZ" i="1">
                              <a:latin typeface="Cambria Math" panose="02040503050406030204" pitchFamily="18" charset="0"/>
                            </a:rPr>
                            <m:t>𝑟</m:t>
                          </m:r>
                          <m:r>
                            <a:rPr lang="cs-CZ" b="0" i="1" smtClean="0">
                              <a:latin typeface="Cambria Math" panose="02040503050406030204" pitchFamily="18" charset="0"/>
                            </a:rPr>
                            <m:t>∗</m:t>
                          </m:r>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a:latin typeface="Cambria Math" panose="02040503050406030204" pitchFamily="18" charset="0"/>
                                    </a:rPr>
                                    <m:t>1+</m:t>
                                  </m:r>
                                  <m:r>
                                    <a:rPr lang="cs-CZ" i="1">
                                      <a:latin typeface="Cambria Math" panose="02040503050406030204" pitchFamily="18" charset="0"/>
                                    </a:rPr>
                                    <m:t>𝑟</m:t>
                                  </m:r>
                                </m:e>
                              </m:d>
                            </m:e>
                            <m:sup>
                              <m:r>
                                <a:rPr lang="cs-CZ" i="1">
                                  <a:latin typeface="Cambria Math" panose="02040503050406030204" pitchFamily="18" charset="0"/>
                                </a:rPr>
                                <m:t>𝑛</m:t>
                              </m:r>
                            </m:sup>
                          </m:sSup>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0">
                                      <a:latin typeface="Cambria Math" panose="02040503050406030204" pitchFamily="18" charset="0"/>
                                    </a:rPr>
                                    <m:t>1+</m:t>
                                  </m:r>
                                  <m:r>
                                    <a:rPr lang="cs-CZ" i="1">
                                      <a:latin typeface="Cambria Math" panose="02040503050406030204" pitchFamily="18" charset="0"/>
                                    </a:rPr>
                                    <m:t>𝑟</m:t>
                                  </m:r>
                                </m:e>
                              </m:d>
                            </m:e>
                            <m:sup>
                              <m:r>
                                <a:rPr lang="cs-CZ" i="1">
                                  <a:latin typeface="Cambria Math" panose="02040503050406030204" pitchFamily="18" charset="0"/>
                                </a:rPr>
                                <m:t>𝑛</m:t>
                              </m:r>
                            </m:sup>
                          </m:sSup>
                          <m:r>
                            <a:rPr lang="cs-CZ" i="0">
                              <a:latin typeface="Cambria Math" panose="02040503050406030204" pitchFamily="18" charset="0"/>
                            </a:rPr>
                            <m:t>−1</m:t>
                          </m:r>
                        </m:den>
                      </m:f>
                    </m:oMath>
                  </m:oMathPara>
                </a14:m>
                <a:endParaRPr lang="cs-CZ" dirty="0"/>
              </a:p>
            </p:txBody>
          </p:sp>
        </mc:Choice>
        <mc:Fallback>
          <p:sp>
            <p:nvSpPr>
              <p:cNvPr id="13" name="Obdélník 12"/>
              <p:cNvSpPr>
                <a:spLocks noRot="1" noChangeAspect="1" noMove="1" noResize="1" noEditPoints="1" noAdjustHandles="1" noChangeArrowheads="1" noChangeShapeType="1" noTextEdit="1"/>
              </p:cNvSpPr>
              <p:nvPr/>
            </p:nvSpPr>
            <p:spPr>
              <a:xfrm>
                <a:off x="3419872" y="2481393"/>
                <a:ext cx="2310889" cy="669094"/>
              </a:xfrm>
              <a:prstGeom prst="rect">
                <a:avLst/>
              </a:prstGeom>
              <a:blipFill>
                <a:blip r:embed="rId7"/>
                <a:stretch>
                  <a:fillRect/>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14" name="Obdélník 13"/>
              <p:cNvSpPr/>
              <p:nvPr/>
            </p:nvSpPr>
            <p:spPr>
              <a:xfrm>
                <a:off x="464772" y="3771629"/>
                <a:ext cx="3395801" cy="7087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𝑃𝑉</m:t>
                          </m:r>
                        </m:e>
                        <m:sub/>
                      </m:sSub>
                      <m:r>
                        <a:rPr lang="cs-CZ" i="0">
                          <a:latin typeface="Cambria Math" panose="02040503050406030204" pitchFamily="18" charset="0"/>
                        </a:rPr>
                        <m:t>=</m:t>
                      </m:r>
                      <m:r>
                        <a:rPr lang="cs-CZ" i="1">
                          <a:latin typeface="Cambria Math" panose="02040503050406030204" pitchFamily="18" charset="0"/>
                        </a:rPr>
                        <m:t>𝐴</m:t>
                      </m:r>
                      <m:r>
                        <a:rPr lang="cs-CZ" i="0">
                          <a:latin typeface="Cambria Math" panose="02040503050406030204" pitchFamily="18" charset="0"/>
                        </a:rPr>
                        <m:t>∗ </m:t>
                      </m:r>
                      <m:f>
                        <m:fPr>
                          <m:ctrlPr>
                            <a:rPr lang="cs-CZ" i="1">
                              <a:latin typeface="Cambria Math" panose="02040503050406030204" pitchFamily="18" charset="0"/>
                            </a:rPr>
                          </m:ctrlPr>
                        </m:fPr>
                        <m:num>
                          <m:r>
                            <a:rPr lang="cs-CZ" i="0">
                              <a:latin typeface="Cambria Math" panose="02040503050406030204" pitchFamily="18" charset="0"/>
                            </a:rPr>
                            <m:t>1</m:t>
                          </m:r>
                        </m:num>
                        <m:den>
                          <m:r>
                            <a:rPr lang="cs-CZ" i="1">
                              <a:latin typeface="Cambria Math" panose="02040503050406030204" pitchFamily="18" charset="0"/>
                            </a:rPr>
                            <m:t>𝑟</m:t>
                          </m:r>
                          <m:r>
                            <a:rPr lang="cs-CZ" i="0">
                              <a:latin typeface="Cambria Math" panose="02040503050406030204" pitchFamily="18" charset="0"/>
                            </a:rPr>
                            <m:t>−</m:t>
                          </m:r>
                          <m:r>
                            <a:rPr lang="cs-CZ" i="1">
                              <a:latin typeface="Cambria Math" panose="02040503050406030204" pitchFamily="18" charset="0"/>
                            </a:rPr>
                            <m:t>𝑔</m:t>
                          </m:r>
                        </m:den>
                      </m:f>
                      <m:d>
                        <m:dPr>
                          <m:begChr m:val="["/>
                          <m:endChr m:val="]"/>
                          <m:ctrlPr>
                            <a:rPr lang="cs-CZ" i="1">
                              <a:latin typeface="Cambria Math" panose="02040503050406030204" pitchFamily="18" charset="0"/>
                            </a:rPr>
                          </m:ctrlPr>
                        </m:dPr>
                        <m:e>
                          <m:r>
                            <a:rPr lang="cs-CZ" i="0">
                              <a:latin typeface="Cambria Math" panose="02040503050406030204" pitchFamily="18" charset="0"/>
                            </a:rPr>
                            <m:t>1−</m:t>
                          </m:r>
                          <m:f>
                            <m:fPr>
                              <m:ctrlPr>
                                <a:rPr lang="cs-CZ" i="1">
                                  <a:latin typeface="Cambria Math" panose="02040503050406030204" pitchFamily="18" charset="0"/>
                                </a:rPr>
                              </m:ctrlPr>
                            </m:fPr>
                            <m:num>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0">
                                          <a:latin typeface="Cambria Math" panose="02040503050406030204" pitchFamily="18" charset="0"/>
                                        </a:rPr>
                                        <m:t>1+</m:t>
                                      </m:r>
                                      <m:r>
                                        <a:rPr lang="cs-CZ" i="1">
                                          <a:latin typeface="Cambria Math" panose="02040503050406030204" pitchFamily="18" charset="0"/>
                                        </a:rPr>
                                        <m:t>𝑔</m:t>
                                      </m:r>
                                    </m:e>
                                  </m:d>
                                </m:e>
                                <m:sup>
                                  <m:r>
                                    <a:rPr lang="cs-CZ" i="1">
                                      <a:latin typeface="Cambria Math" panose="02040503050406030204" pitchFamily="18" charset="0"/>
                                    </a:rPr>
                                    <m:t>𝑛</m:t>
                                  </m:r>
                                </m:sup>
                              </m:sSup>
                            </m:num>
                            <m:den>
                              <m:sSup>
                                <m:sSupPr>
                                  <m:ctrlPr>
                                    <a:rPr lang="cs-CZ" i="1">
                                      <a:latin typeface="Cambria Math" panose="02040503050406030204" pitchFamily="18" charset="0"/>
                                    </a:rPr>
                                  </m:ctrlPr>
                                </m:sSupPr>
                                <m:e>
                                  <m:d>
                                    <m:dPr>
                                      <m:ctrlPr>
                                        <a:rPr lang="cs-CZ" i="1">
                                          <a:latin typeface="Cambria Math" panose="02040503050406030204" pitchFamily="18" charset="0"/>
                                        </a:rPr>
                                      </m:ctrlPr>
                                    </m:dPr>
                                    <m:e>
                                      <m:r>
                                        <a:rPr lang="cs-CZ" i="0">
                                          <a:latin typeface="Cambria Math" panose="02040503050406030204" pitchFamily="18" charset="0"/>
                                        </a:rPr>
                                        <m:t>1+</m:t>
                                      </m:r>
                                      <m:r>
                                        <a:rPr lang="cs-CZ" i="1">
                                          <a:latin typeface="Cambria Math" panose="02040503050406030204" pitchFamily="18" charset="0"/>
                                        </a:rPr>
                                        <m:t>𝑟</m:t>
                                      </m:r>
                                    </m:e>
                                  </m:d>
                                </m:e>
                                <m:sup>
                                  <m:r>
                                    <a:rPr lang="cs-CZ" i="1">
                                      <a:latin typeface="Cambria Math" panose="02040503050406030204" pitchFamily="18" charset="0"/>
                                    </a:rPr>
                                    <m:t>𝑛</m:t>
                                  </m:r>
                                </m:sup>
                              </m:sSup>
                            </m:den>
                          </m:f>
                        </m:e>
                      </m:d>
                    </m:oMath>
                  </m:oMathPara>
                </a14:m>
                <a:endParaRPr lang="cs-CZ" dirty="0"/>
              </a:p>
            </p:txBody>
          </p:sp>
        </mc:Choice>
        <mc:Fallback>
          <p:sp>
            <p:nvSpPr>
              <p:cNvPr id="14" name="Obdélník 13"/>
              <p:cNvSpPr>
                <a:spLocks noRot="1" noChangeAspect="1" noMove="1" noResize="1" noEditPoints="1" noAdjustHandles="1" noChangeArrowheads="1" noChangeShapeType="1" noTextEdit="1"/>
              </p:cNvSpPr>
              <p:nvPr/>
            </p:nvSpPr>
            <p:spPr>
              <a:xfrm>
                <a:off x="464772" y="3771629"/>
                <a:ext cx="3395801" cy="708720"/>
              </a:xfrm>
              <a:prstGeom prst="rect">
                <a:avLst/>
              </a:prstGeom>
              <a:blipFill>
                <a:blip r:embed="rId8"/>
                <a:stretch>
                  <a:fillRect/>
                </a:stretch>
              </a:blipFill>
            </p:spPr>
            <p:txBody>
              <a:bodyPr/>
              <a:lstStyle/>
              <a:p>
                <a:r>
                  <a:rPr lang="cs-CZ">
                    <a:noFill/>
                  </a:rPr>
                  <a:t> </a:t>
                </a:r>
              </a:p>
            </p:txBody>
          </p:sp>
        </mc:Fallback>
      </mc:AlternateContent>
      <p:pic>
        <p:nvPicPr>
          <p:cNvPr id="4" name="Obrázek 3" descr="Question Confuse Confusion - Free image on Pixabay"/>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98926" y="3288615"/>
            <a:ext cx="1612675" cy="1612675"/>
          </a:xfrm>
          <a:prstGeom prst="rect">
            <a:avLst/>
          </a:prstGeom>
        </p:spPr>
      </p:pic>
    </p:spTree>
    <p:extLst>
      <p:ext uri="{BB962C8B-B14F-4D97-AF65-F5344CB8AC3E}">
        <p14:creationId xmlns:p14="http://schemas.microsoft.com/office/powerpoint/2010/main" val="1519715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8640" y="195486"/>
            <a:ext cx="5688632" cy="507703"/>
          </a:xfrm>
        </p:spPr>
        <p:txBody>
          <a:bodyPr/>
          <a:lstStyle/>
          <a:p>
            <a:r>
              <a:rPr lang="cs-CZ" dirty="0" smtClean="0"/>
              <a:t>Současná hodnota s odloženou splatností</a:t>
            </a:r>
            <a:endParaRPr lang="cs-CZ" dirty="0"/>
          </a:p>
        </p:txBody>
      </p:sp>
      <p:pic>
        <p:nvPicPr>
          <p:cNvPr id="4" name="Obrázek 3"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5572" y="4146234"/>
            <a:ext cx="830083" cy="830083"/>
          </a:xfrm>
          <a:prstGeom prst="rect">
            <a:avLst/>
          </a:prstGeom>
        </p:spPr>
      </p:pic>
      <p:sp>
        <p:nvSpPr>
          <p:cNvPr id="5" name="Obdélník 4"/>
          <p:cNvSpPr/>
          <p:nvPr/>
        </p:nvSpPr>
        <p:spPr>
          <a:xfrm>
            <a:off x="188640" y="771550"/>
            <a:ext cx="5688632" cy="2646878"/>
          </a:xfrm>
          <a:prstGeom prst="rect">
            <a:avLst/>
          </a:prstGeom>
        </p:spPr>
        <p:txBody>
          <a:bodyPr wrap="square">
            <a:spAutoFit/>
          </a:bodyPr>
          <a:lstStyle/>
          <a:p>
            <a:pPr algn="just"/>
            <a:r>
              <a:rPr lang="cs-CZ" sz="1600" dirty="0"/>
              <a:t>S</a:t>
            </a:r>
            <a:r>
              <a:rPr lang="cs-CZ" sz="1600" dirty="0" smtClean="0"/>
              <a:t>oučasná </a:t>
            </a:r>
            <a:r>
              <a:rPr lang="cs-CZ" sz="1600" dirty="0"/>
              <a:t>hodnota anuity s odloženou splatností se určuje ve dvou </a:t>
            </a:r>
            <a:r>
              <a:rPr lang="cs-CZ" sz="1600" dirty="0" smtClean="0"/>
              <a:t>krocích:</a:t>
            </a:r>
            <a:endParaRPr lang="cs-CZ" sz="1600" dirty="0"/>
          </a:p>
          <a:p>
            <a:pPr marL="342900" indent="-342900" algn="just">
              <a:buFont typeface="+mj-lt"/>
              <a:buAutoNum type="arabicPeriod"/>
            </a:pPr>
            <a:r>
              <a:rPr lang="cs-CZ" sz="1600" dirty="0" smtClean="0"/>
              <a:t>je </a:t>
            </a:r>
            <a:r>
              <a:rPr lang="cs-CZ" sz="1600" dirty="0"/>
              <a:t>nutno proud anuitních plateb diskontovat k začátku období, </a:t>
            </a:r>
            <a:r>
              <a:rPr lang="cs-CZ" sz="1600" dirty="0" smtClean="0"/>
              <a:t>na </a:t>
            </a:r>
            <a:r>
              <a:rPr lang="cs-CZ" sz="1600" dirty="0"/>
              <a:t>jehož konci </a:t>
            </a:r>
            <a:r>
              <a:rPr lang="cs-CZ" sz="1600" dirty="0" smtClean="0"/>
              <a:t>je </a:t>
            </a:r>
            <a:r>
              <a:rPr lang="pl-PL" sz="1600" dirty="0" smtClean="0"/>
              <a:t>provedena </a:t>
            </a:r>
            <a:r>
              <a:rPr lang="pl-PL" sz="1600" dirty="0"/>
              <a:t>1. </a:t>
            </a:r>
            <a:r>
              <a:rPr lang="pl-PL" sz="1600" dirty="0" smtClean="0"/>
              <a:t>platba, je-li </a:t>
            </a:r>
            <a:r>
              <a:rPr lang="pl-PL" sz="1600" dirty="0"/>
              <a:t>první platba </a:t>
            </a:r>
            <a:r>
              <a:rPr lang="pl-PL" sz="1600" dirty="0" smtClean="0"/>
              <a:t>ve 3. </a:t>
            </a:r>
            <a:r>
              <a:rPr lang="pl-PL" sz="1600" dirty="0"/>
              <a:t>roce (= na konci </a:t>
            </a:r>
            <a:r>
              <a:rPr lang="pl-PL" sz="1600" dirty="0" smtClean="0"/>
              <a:t>3. </a:t>
            </a:r>
            <a:r>
              <a:rPr lang="pl-PL" sz="1600" dirty="0"/>
              <a:t>roku – viz schéma), je </a:t>
            </a:r>
            <a:r>
              <a:rPr lang="pl-PL" sz="1600" dirty="0" smtClean="0"/>
              <a:t>třeba </a:t>
            </a:r>
            <a:r>
              <a:rPr lang="cs-CZ" sz="1600" dirty="0" smtClean="0"/>
              <a:t>zjistit </a:t>
            </a:r>
            <a:r>
              <a:rPr lang="cs-CZ" sz="1600" dirty="0"/>
              <a:t>současnou hodnotu těchto anuitních plateb k počátku </a:t>
            </a:r>
            <a:r>
              <a:rPr lang="cs-CZ" sz="1600" dirty="0" smtClean="0"/>
              <a:t>3. </a:t>
            </a:r>
            <a:r>
              <a:rPr lang="cs-CZ" sz="1600" dirty="0"/>
              <a:t>roku, tj. ke konci </a:t>
            </a:r>
            <a:r>
              <a:rPr lang="cs-CZ" sz="1600" dirty="0" smtClean="0"/>
              <a:t>2. </a:t>
            </a:r>
            <a:r>
              <a:rPr lang="cs-CZ" sz="1600" dirty="0"/>
              <a:t>roku (</a:t>
            </a:r>
            <a:r>
              <a:rPr lang="cs-CZ" sz="1600" dirty="0" smtClean="0"/>
              <a:t>PV</a:t>
            </a:r>
            <a:r>
              <a:rPr lang="cs-CZ" sz="1600" baseline="-25000" dirty="0" smtClean="0"/>
              <a:t>2</a:t>
            </a:r>
            <a:r>
              <a:rPr lang="cs-CZ" sz="1600" dirty="0" smtClean="0"/>
              <a:t>);</a:t>
            </a:r>
            <a:endParaRPr lang="cs-CZ" sz="1600" dirty="0"/>
          </a:p>
          <a:p>
            <a:pPr marL="342900" indent="-342900" algn="just">
              <a:buFont typeface="+mj-lt"/>
              <a:buAutoNum type="arabicPeriod"/>
            </a:pPr>
            <a:r>
              <a:rPr lang="cs-CZ" sz="1600" dirty="0" smtClean="0"/>
              <a:t>je </a:t>
            </a:r>
            <a:r>
              <a:rPr lang="cs-CZ" sz="1600" dirty="0"/>
              <a:t>třeba diskontovat zjištěnou současnou hodnotu anuity k dnešnímu dni (</a:t>
            </a:r>
            <a:r>
              <a:rPr lang="cs-CZ" sz="1600" dirty="0" smtClean="0"/>
              <a:t>ke konci </a:t>
            </a:r>
            <a:r>
              <a:rPr lang="cs-CZ" sz="1600" dirty="0"/>
              <a:t>nultého roku), tj. v tomto případě o </a:t>
            </a:r>
            <a:r>
              <a:rPr lang="cs-CZ" sz="1600" dirty="0" smtClean="0"/>
              <a:t>2 </a:t>
            </a:r>
            <a:r>
              <a:rPr lang="cs-CZ" sz="1600" dirty="0"/>
              <a:t>roky (PV</a:t>
            </a:r>
            <a:r>
              <a:rPr lang="cs-CZ" sz="1600" baseline="-25000" dirty="0"/>
              <a:t>0</a:t>
            </a:r>
            <a:r>
              <a:rPr lang="cs-CZ" sz="1600" dirty="0" smtClean="0"/>
              <a:t>).</a:t>
            </a:r>
            <a:endParaRPr lang="cs-CZ" sz="1600" dirty="0"/>
          </a:p>
        </p:txBody>
      </p:sp>
      <p:pic>
        <p:nvPicPr>
          <p:cNvPr id="7" name="Obrázek 6"/>
          <p:cNvPicPr>
            <a:picLocks noChangeAspect="1"/>
          </p:cNvPicPr>
          <p:nvPr/>
        </p:nvPicPr>
        <p:blipFill>
          <a:blip r:embed="rId3"/>
          <a:stretch>
            <a:fillRect/>
          </a:stretch>
        </p:blipFill>
        <p:spPr>
          <a:xfrm>
            <a:off x="1268760" y="3486789"/>
            <a:ext cx="3619814" cy="990686"/>
          </a:xfrm>
          <a:prstGeom prst="rect">
            <a:avLst/>
          </a:prstGeom>
        </p:spPr>
      </p:pic>
    </p:spTree>
    <p:extLst>
      <p:ext uri="{BB962C8B-B14F-4D97-AF65-F5344CB8AC3E}">
        <p14:creationId xmlns:p14="http://schemas.microsoft.com/office/powerpoint/2010/main" val="4053345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8640" y="195486"/>
            <a:ext cx="5688632" cy="507703"/>
          </a:xfrm>
        </p:spPr>
        <p:txBody>
          <a:bodyPr/>
          <a:lstStyle/>
          <a:p>
            <a:r>
              <a:rPr lang="cs-CZ" dirty="0" smtClean="0"/>
              <a:t>Typové příklady na současnou hodnotu s časovým posunem</a:t>
            </a:r>
            <a:endParaRPr lang="cs-CZ" dirty="0"/>
          </a:p>
        </p:txBody>
      </p:sp>
      <p:pic>
        <p:nvPicPr>
          <p:cNvPr id="4" name="Obrázek 3"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5572" y="4146234"/>
            <a:ext cx="830083" cy="830083"/>
          </a:xfrm>
          <a:prstGeom prst="rect">
            <a:avLst/>
          </a:prstGeom>
        </p:spPr>
      </p:pic>
      <p:sp>
        <p:nvSpPr>
          <p:cNvPr id="5" name="Obdélník 4"/>
          <p:cNvSpPr/>
          <p:nvPr/>
        </p:nvSpPr>
        <p:spPr>
          <a:xfrm>
            <a:off x="188640" y="720492"/>
            <a:ext cx="5688632" cy="954107"/>
          </a:xfrm>
          <a:prstGeom prst="rect">
            <a:avLst/>
          </a:prstGeom>
        </p:spPr>
        <p:txBody>
          <a:bodyPr wrap="square">
            <a:spAutoFit/>
          </a:bodyPr>
          <a:lstStyle/>
          <a:p>
            <a:pPr algn="just"/>
            <a:r>
              <a:rPr lang="cs-CZ" sz="1400" dirty="0"/>
              <a:t>Jaká je současná hodnota vašich budoucích příjmů ze spoření, jestliže obdržíte každoročně jednorázově 100.000,- Kč po dobu 10 let, ale příjmy budou poprvé realizovány až </a:t>
            </a:r>
            <a:r>
              <a:rPr lang="cs-CZ" sz="1400" dirty="0" smtClean="0"/>
              <a:t>za 3 roky? </a:t>
            </a:r>
            <a:r>
              <a:rPr lang="cs-CZ" sz="1400" dirty="0"/>
              <a:t>Alternativní náklady uvažujte ve výši </a:t>
            </a:r>
            <a:r>
              <a:rPr lang="cs-CZ" sz="1400" dirty="0" smtClean="0"/>
              <a:t>4,8 %.</a:t>
            </a:r>
            <a:endParaRPr lang="cs-CZ" sz="1400" dirty="0"/>
          </a:p>
        </p:txBody>
      </p:sp>
      <p:pic>
        <p:nvPicPr>
          <p:cNvPr id="6" name="Obrázek 5"/>
          <p:cNvPicPr>
            <a:picLocks noChangeAspect="1"/>
          </p:cNvPicPr>
          <p:nvPr/>
        </p:nvPicPr>
        <p:blipFill>
          <a:blip r:embed="rId3"/>
          <a:stretch>
            <a:fillRect/>
          </a:stretch>
        </p:blipFill>
        <p:spPr>
          <a:xfrm>
            <a:off x="3515733" y="1491630"/>
            <a:ext cx="2978413" cy="792088"/>
          </a:xfrm>
          <a:prstGeom prst="rect">
            <a:avLst/>
          </a:prstGeom>
        </p:spPr>
      </p:pic>
    </p:spTree>
    <p:extLst>
      <p:ext uri="{BB962C8B-B14F-4D97-AF65-F5344CB8AC3E}">
        <p14:creationId xmlns:p14="http://schemas.microsoft.com/office/powerpoint/2010/main" val="2904284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8640" y="195486"/>
            <a:ext cx="5688632" cy="507703"/>
          </a:xfrm>
        </p:spPr>
        <p:txBody>
          <a:bodyPr/>
          <a:lstStyle/>
          <a:p>
            <a:r>
              <a:rPr lang="cs-CZ" dirty="0" smtClean="0"/>
              <a:t>Typové příklady na současnou hodnotu s časovým posunem</a:t>
            </a:r>
            <a:endParaRPr lang="cs-CZ" dirty="0"/>
          </a:p>
        </p:txBody>
      </p:sp>
      <p:pic>
        <p:nvPicPr>
          <p:cNvPr id="4" name="Obrázek 3"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5572" y="4146234"/>
            <a:ext cx="830083" cy="830083"/>
          </a:xfrm>
          <a:prstGeom prst="rect">
            <a:avLst/>
          </a:prstGeom>
        </p:spPr>
      </p:pic>
      <p:sp>
        <p:nvSpPr>
          <p:cNvPr id="5" name="Obdélník 4"/>
          <p:cNvSpPr/>
          <p:nvPr/>
        </p:nvSpPr>
        <p:spPr>
          <a:xfrm>
            <a:off x="179445" y="719707"/>
            <a:ext cx="5688632" cy="954107"/>
          </a:xfrm>
          <a:prstGeom prst="rect">
            <a:avLst/>
          </a:prstGeom>
        </p:spPr>
        <p:txBody>
          <a:bodyPr wrap="square">
            <a:spAutoFit/>
          </a:bodyPr>
          <a:lstStyle/>
          <a:p>
            <a:pPr algn="just"/>
            <a:r>
              <a:rPr lang="cs-CZ" sz="1400" dirty="0"/>
              <a:t>Jaká je </a:t>
            </a:r>
            <a:r>
              <a:rPr lang="cs-CZ" sz="1400" dirty="0" smtClean="0"/>
              <a:t>současná </a:t>
            </a:r>
            <a:r>
              <a:rPr lang="cs-CZ" sz="1400" dirty="0"/>
              <a:t>hodnota anuitní č</a:t>
            </a:r>
            <a:r>
              <a:rPr lang="cs-CZ" sz="1400" dirty="0" smtClean="0"/>
              <a:t>ástky </a:t>
            </a:r>
            <a:r>
              <a:rPr lang="cs-CZ" sz="1400" dirty="0"/>
              <a:t>100 000 CZK, kterou Vám </a:t>
            </a:r>
            <a:r>
              <a:rPr lang="cs-CZ" sz="1400" dirty="0" smtClean="0"/>
              <a:t>začne </a:t>
            </a:r>
            <a:r>
              <a:rPr lang="cs-CZ" sz="1400" dirty="0"/>
              <a:t>dlužník vyplácet </a:t>
            </a:r>
            <a:r>
              <a:rPr lang="cs-CZ" sz="1400" dirty="0" smtClean="0"/>
              <a:t>za 4 </a:t>
            </a:r>
            <a:r>
              <a:rPr lang="cs-CZ" sz="1400" dirty="0"/>
              <a:t>roky (tzn., že poprvé bude vyplaceno na konci 4. roku) a bude Vám ji platit po dobu 6 </a:t>
            </a:r>
            <a:r>
              <a:rPr lang="cs-CZ" sz="1400" dirty="0" smtClean="0"/>
              <a:t>let </a:t>
            </a:r>
            <a:r>
              <a:rPr lang="pl-PL" sz="1400" dirty="0" smtClean="0"/>
              <a:t>(</a:t>
            </a:r>
            <a:r>
              <a:rPr lang="pl-PL" sz="1400" dirty="0"/>
              <a:t>tzn. </a:t>
            </a:r>
            <a:r>
              <a:rPr lang="pl-PL" sz="1400" dirty="0" smtClean="0"/>
              <a:t>6-krát) </a:t>
            </a:r>
            <a:r>
              <a:rPr lang="pl-PL" sz="1400" dirty="0"/>
              <a:t>vždy </a:t>
            </a:r>
            <a:r>
              <a:rPr lang="pl-PL" sz="1400" dirty="0" smtClean="0"/>
              <a:t>jedenkrát </a:t>
            </a:r>
            <a:r>
              <a:rPr lang="pl-PL" sz="1400" dirty="0"/>
              <a:t>za rok? Vaše cena </a:t>
            </a:r>
            <a:r>
              <a:rPr lang="pl-PL" sz="1400" dirty="0" smtClean="0"/>
              <a:t>peněz </a:t>
            </a:r>
            <a:r>
              <a:rPr lang="pl-PL" sz="1400" dirty="0"/>
              <a:t>je </a:t>
            </a:r>
            <a:r>
              <a:rPr lang="pl-PL" sz="1400" dirty="0" smtClean="0"/>
              <a:t>4,2 % </a:t>
            </a:r>
            <a:r>
              <a:rPr lang="pl-PL" sz="1400" dirty="0"/>
              <a:t>p.a.</a:t>
            </a:r>
            <a:endParaRPr lang="cs-CZ" sz="1200" dirty="0"/>
          </a:p>
        </p:txBody>
      </p:sp>
      <p:pic>
        <p:nvPicPr>
          <p:cNvPr id="6" name="Obrázek 5"/>
          <p:cNvPicPr>
            <a:picLocks noChangeAspect="1"/>
          </p:cNvPicPr>
          <p:nvPr/>
        </p:nvPicPr>
        <p:blipFill>
          <a:blip r:embed="rId3"/>
          <a:stretch>
            <a:fillRect/>
          </a:stretch>
        </p:blipFill>
        <p:spPr>
          <a:xfrm>
            <a:off x="3843238" y="1419622"/>
            <a:ext cx="2782417" cy="761504"/>
          </a:xfrm>
          <a:prstGeom prst="rect">
            <a:avLst/>
          </a:prstGeom>
        </p:spPr>
      </p:pic>
    </p:spTree>
    <p:extLst>
      <p:ext uri="{BB962C8B-B14F-4D97-AF65-F5344CB8AC3E}">
        <p14:creationId xmlns:p14="http://schemas.microsoft.com/office/powerpoint/2010/main" val="2590759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8640" y="195486"/>
            <a:ext cx="5472608" cy="507703"/>
          </a:xfrm>
        </p:spPr>
        <p:txBody>
          <a:bodyPr/>
          <a:lstStyle/>
          <a:p>
            <a:r>
              <a:rPr lang="cs-CZ" dirty="0" smtClean="0"/>
              <a:t>Typové příklady na kombinaci anuit s časovým posunem</a:t>
            </a:r>
            <a:endParaRPr lang="cs-CZ" dirty="0"/>
          </a:p>
        </p:txBody>
      </p:sp>
      <p:pic>
        <p:nvPicPr>
          <p:cNvPr id="4" name="Obrázek 3"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5572" y="4146234"/>
            <a:ext cx="830083" cy="830083"/>
          </a:xfrm>
          <a:prstGeom prst="rect">
            <a:avLst/>
          </a:prstGeom>
        </p:spPr>
      </p:pic>
      <p:sp>
        <p:nvSpPr>
          <p:cNvPr id="5" name="Obdélník 4"/>
          <p:cNvSpPr/>
          <p:nvPr/>
        </p:nvSpPr>
        <p:spPr>
          <a:xfrm>
            <a:off x="188640" y="771550"/>
            <a:ext cx="5688632" cy="2800767"/>
          </a:xfrm>
          <a:prstGeom prst="rect">
            <a:avLst/>
          </a:prstGeom>
        </p:spPr>
        <p:txBody>
          <a:bodyPr wrap="square">
            <a:spAutoFit/>
          </a:bodyPr>
          <a:lstStyle/>
          <a:p>
            <a:pPr algn="just"/>
            <a:r>
              <a:rPr lang="cs-CZ" sz="1600" dirty="0"/>
              <a:t>Uvažujte, že je vám </a:t>
            </a:r>
            <a:r>
              <a:rPr lang="cs-CZ" sz="1600" dirty="0" smtClean="0"/>
              <a:t>právě </a:t>
            </a:r>
            <a:r>
              <a:rPr lang="cs-CZ" sz="1600" dirty="0"/>
              <a:t>25 let a plánujete svou budoucnost. Chcete si v produktivním věku naspořit určitou sumu prostředků jako přilepšení k penzi. Doufáte, že váš příjem bude takový, abyste po následujících </a:t>
            </a:r>
            <a:r>
              <a:rPr lang="cs-CZ" sz="1600" dirty="0" smtClean="0"/>
              <a:t>30 </a:t>
            </a:r>
            <a:r>
              <a:rPr lang="cs-CZ" sz="1600" dirty="0"/>
              <a:t>let (tedy do </a:t>
            </a:r>
            <a:r>
              <a:rPr lang="cs-CZ" sz="1600" dirty="0" smtClean="0"/>
              <a:t>55) </a:t>
            </a:r>
            <a:r>
              <a:rPr lang="cs-CZ" sz="1600" dirty="0"/>
              <a:t>byli schopni spořit ročně stejnou finanční částku. </a:t>
            </a:r>
            <a:endParaRPr lang="cs-CZ" sz="1600" dirty="0" smtClean="0"/>
          </a:p>
          <a:p>
            <a:pPr algn="just"/>
            <a:r>
              <a:rPr lang="cs-CZ" sz="1600" dirty="0" smtClean="0"/>
              <a:t>Od 55 </a:t>
            </a:r>
            <a:r>
              <a:rPr lang="cs-CZ" sz="1600" dirty="0"/>
              <a:t>let vám váš příjem bude stačit na pokrytí vašich výdajů. Nebudete už tedy šetřit. </a:t>
            </a:r>
            <a:endParaRPr lang="cs-CZ" sz="1600" dirty="0" smtClean="0"/>
          </a:p>
          <a:p>
            <a:pPr algn="just"/>
            <a:r>
              <a:rPr lang="cs-CZ" sz="1600" dirty="0" smtClean="0"/>
              <a:t>Do </a:t>
            </a:r>
            <a:r>
              <a:rPr lang="cs-CZ" sz="1600" dirty="0"/>
              <a:t>důchodu půjdete v </a:t>
            </a:r>
            <a:r>
              <a:rPr lang="cs-CZ" sz="1600" dirty="0" smtClean="0"/>
              <a:t>65 </a:t>
            </a:r>
            <a:r>
              <a:rPr lang="cs-CZ" sz="1600" dirty="0"/>
              <a:t>a hodláte se dožít </a:t>
            </a:r>
            <a:r>
              <a:rPr lang="cs-CZ" sz="1600" dirty="0" smtClean="0"/>
              <a:t>85 </a:t>
            </a:r>
            <a:r>
              <a:rPr lang="cs-CZ" sz="1600" dirty="0"/>
              <a:t>let. Na 20 let důchodu si chcete zajistit ročně 30.000 Kč jako přilepšení k penzi. Kolik byste v takovémto případě měli odkládat ročně počínaje koncem tohoto roku, jestliže r = </a:t>
            </a:r>
            <a:r>
              <a:rPr lang="cs-CZ" sz="1600" dirty="0" smtClean="0"/>
              <a:t>4,8 %?</a:t>
            </a:r>
            <a:endParaRPr lang="cs-CZ" sz="1400" dirty="0"/>
          </a:p>
        </p:txBody>
      </p:sp>
    </p:spTree>
    <p:extLst>
      <p:ext uri="{BB962C8B-B14F-4D97-AF65-F5344CB8AC3E}">
        <p14:creationId xmlns:p14="http://schemas.microsoft.com/office/powerpoint/2010/main" val="698638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5092" y="194466"/>
            <a:ext cx="5312140" cy="507703"/>
          </a:xfrm>
        </p:spPr>
        <p:txBody>
          <a:bodyPr/>
          <a:lstStyle/>
          <a:p>
            <a:r>
              <a:rPr lang="cs-CZ" dirty="0" smtClean="0"/>
              <a:t>Kombinace anuity s posunem v čase </a:t>
            </a:r>
            <a:r>
              <a:rPr lang="cs-CZ" dirty="0"/>
              <a:t>– typové příklady</a:t>
            </a:r>
          </a:p>
        </p:txBody>
      </p:sp>
      <p:pic>
        <p:nvPicPr>
          <p:cNvPr id="6" name="Obrázek 5"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5572" y="4146234"/>
            <a:ext cx="830083" cy="830083"/>
          </a:xfrm>
          <a:prstGeom prst="rect">
            <a:avLst/>
          </a:prstGeom>
        </p:spPr>
      </p:pic>
      <p:sp>
        <p:nvSpPr>
          <p:cNvPr id="12" name="Obdélník 11"/>
          <p:cNvSpPr/>
          <p:nvPr/>
        </p:nvSpPr>
        <p:spPr>
          <a:xfrm>
            <a:off x="205092" y="2480082"/>
            <a:ext cx="5904656" cy="1774717"/>
          </a:xfrm>
          <a:prstGeom prst="rect">
            <a:avLst/>
          </a:prstGeom>
        </p:spPr>
        <p:txBody>
          <a:bodyPr wrap="square">
            <a:spAutoFit/>
          </a:bodyPr>
          <a:lstStyle/>
          <a:p>
            <a:pPr>
              <a:lnSpc>
                <a:spcPct val="107000"/>
              </a:lnSpc>
              <a:spcAft>
                <a:spcPts val="800"/>
              </a:spcAft>
            </a:pPr>
            <a:r>
              <a:rPr lang="cs-CZ" sz="1200" b="1" i="1" dirty="0" smtClean="0">
                <a:latin typeface="Calibri" panose="020F0502020204030204" pitchFamily="34" charset="0"/>
                <a:ea typeface="Calibri" panose="020F0502020204030204" pitchFamily="34" charset="0"/>
                <a:cs typeface="Times New Roman" panose="02020603050405020304" pitchFamily="18" charset="0"/>
              </a:rPr>
              <a:t>Postup řešení:</a:t>
            </a:r>
          </a:p>
          <a:p>
            <a:pPr marL="342900" indent="-342900">
              <a:lnSpc>
                <a:spcPct val="107000"/>
              </a:lnSpc>
              <a:spcAft>
                <a:spcPts val="800"/>
              </a:spcAft>
              <a:buFont typeface="+mj-lt"/>
              <a:buAutoNum type="arabicPeriod"/>
            </a:pPr>
            <a:r>
              <a:rPr lang="cs-CZ" sz="1200" i="1" dirty="0" smtClean="0">
                <a:latin typeface="Calibri" panose="020F0502020204030204" pitchFamily="34" charset="0"/>
                <a:ea typeface="Calibri" panose="020F0502020204030204" pitchFamily="34" charset="0"/>
                <a:cs typeface="Times New Roman" panose="02020603050405020304" pitchFamily="18" charset="0"/>
              </a:rPr>
              <a:t>Je </a:t>
            </a:r>
            <a:r>
              <a:rPr lang="cs-CZ" sz="1200" i="1" dirty="0">
                <a:latin typeface="Calibri" panose="020F0502020204030204" pitchFamily="34" charset="0"/>
                <a:ea typeface="Calibri" panose="020F0502020204030204" pitchFamily="34" charset="0"/>
                <a:cs typeface="Times New Roman" panose="02020603050405020304" pitchFamily="18" charset="0"/>
              </a:rPr>
              <a:t>nutné postupovat odzadu, tj. od intervalu </a:t>
            </a:r>
            <a:r>
              <a:rPr lang="cs-CZ" sz="1200" i="1" dirty="0" smtClean="0">
                <a:latin typeface="Calibri" panose="020F0502020204030204" pitchFamily="34" charset="0"/>
                <a:ea typeface="Calibri" panose="020F0502020204030204" pitchFamily="34" charset="0"/>
                <a:cs typeface="Times New Roman" panose="02020603050405020304" pitchFamily="18" charset="0"/>
              </a:rPr>
              <a:t>85-66 </a:t>
            </a:r>
            <a:r>
              <a:rPr lang="cs-CZ" sz="1200" i="1" dirty="0">
                <a:latin typeface="Calibri" panose="020F0502020204030204" pitchFamily="34" charset="0"/>
                <a:ea typeface="Calibri" panose="020F0502020204030204" pitchFamily="34" charset="0"/>
                <a:cs typeface="Times New Roman" panose="02020603050405020304" pitchFamily="18" charset="0"/>
              </a:rPr>
              <a:t>(20 let), protože zde známe anuitní platbu, kterou chceme každý rok mít k dispozici.</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tabLst>
                <a:tab pos="152400" algn="l"/>
              </a:tabLst>
            </a:pPr>
            <a:r>
              <a:rPr lang="cs-CZ" sz="1200" i="1" dirty="0">
                <a:latin typeface="Calibri" panose="020F0502020204030204" pitchFamily="34" charset="0"/>
                <a:ea typeface="Calibri" panose="020F0502020204030204" pitchFamily="34" charset="0"/>
                <a:cs typeface="Times New Roman" panose="02020603050405020304" pitchFamily="18" charset="0"/>
              </a:rPr>
              <a:t>Následuje interval 65-56 (10 let), kdy peníze leží na účtu. Použijeme současnou hodnotu jednoduchou.</a:t>
            </a:r>
            <a:endParaRPr lang="cs-CZ" sz="12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cs-CZ" sz="1200" i="1" dirty="0">
                <a:latin typeface="Calibri" panose="020F0502020204030204" pitchFamily="34" charset="0"/>
                <a:ea typeface="Calibri" panose="020F0502020204030204" pitchFamily="34" charset="0"/>
                <a:cs typeface="Times New Roman" panose="02020603050405020304" pitchFamily="18" charset="0"/>
              </a:rPr>
              <a:t>Nyní se PV změní na FV, tedy současná hodnota se změní na budoucí pro interval </a:t>
            </a:r>
            <a:r>
              <a:rPr lang="cs-CZ" sz="1200" i="1" dirty="0" smtClean="0">
                <a:latin typeface="Calibri" panose="020F0502020204030204" pitchFamily="34" charset="0"/>
                <a:ea typeface="Calibri" panose="020F0502020204030204" pitchFamily="34" charset="0"/>
                <a:cs typeface="Times New Roman" panose="02020603050405020304" pitchFamily="18" charset="0"/>
              </a:rPr>
              <a:t>55-25 </a:t>
            </a:r>
            <a:r>
              <a:rPr lang="cs-CZ" sz="1200" i="1" dirty="0">
                <a:latin typeface="Calibri" panose="020F0502020204030204" pitchFamily="34" charset="0"/>
                <a:ea typeface="Calibri" panose="020F0502020204030204" pitchFamily="34" charset="0"/>
                <a:cs typeface="Times New Roman" panose="02020603050405020304" pitchFamily="18" charset="0"/>
              </a:rPr>
              <a:t>(30 let) a počítáme anuitní platbu z budoucí hodnoty.</a:t>
            </a:r>
            <a:endParaRPr lang="cs-CZ"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361799" y="702169"/>
            <a:ext cx="5155434" cy="1831274"/>
          </a:xfrm>
          <a:prstGeom prst="rect">
            <a:avLst/>
          </a:prstGeom>
        </p:spPr>
      </p:pic>
    </p:spTree>
    <p:extLst>
      <p:ext uri="{BB962C8B-B14F-4D97-AF65-F5344CB8AC3E}">
        <p14:creationId xmlns:p14="http://schemas.microsoft.com/office/powerpoint/2010/main" val="2639852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7829" y="123478"/>
            <a:ext cx="5572021" cy="507703"/>
          </a:xfrm>
        </p:spPr>
        <p:txBody>
          <a:bodyPr/>
          <a:lstStyle/>
          <a:p>
            <a:r>
              <a:rPr lang="cs-CZ" dirty="0"/>
              <a:t>Kombinace anuity s posunem v čase – typové </a:t>
            </a:r>
            <a:r>
              <a:rPr lang="cs-CZ" dirty="0" smtClean="0"/>
              <a:t>příklady – krok 1</a:t>
            </a:r>
            <a:endParaRPr lang="cs-CZ" dirty="0"/>
          </a:p>
        </p:txBody>
      </p:sp>
      <p:pic>
        <p:nvPicPr>
          <p:cNvPr id="5" name="Obrázek 4" descr="Calculation White Male 3D Model · Free image on Pixabay"/>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3256" y="4083918"/>
            <a:ext cx="892400" cy="892400"/>
          </a:xfrm>
          <a:prstGeom prst="rect">
            <a:avLst/>
          </a:prstGeom>
        </p:spPr>
      </p:pic>
      <p:sp>
        <p:nvSpPr>
          <p:cNvPr id="7" name="Rectangle 1"/>
          <p:cNvSpPr>
            <a:spLocks noChangeArrowheads="1"/>
          </p:cNvSpPr>
          <p:nvPr/>
        </p:nvSpPr>
        <p:spPr bwMode="auto">
          <a:xfrm>
            <a:off x="202341" y="1543281"/>
            <a:ext cx="56166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a:r>
              <a:rPr lang="cs-CZ" sz="1200" dirty="0"/>
              <a:t>Do důchodu půjdete v </a:t>
            </a:r>
            <a:r>
              <a:rPr lang="cs-CZ" sz="1200" dirty="0" smtClean="0"/>
              <a:t>65 letech </a:t>
            </a:r>
            <a:r>
              <a:rPr lang="cs-CZ" sz="1200" dirty="0"/>
              <a:t>a hodláte se dožít 85 let. Na 20 let důchodu si chcete zajistit ročně 30.000 Kč jako přilepšení k penzi. Kolik byste v takovémto případě měli odkládat ročně počínaje koncem tohoto roku, jestliže r = 4,8 </a:t>
            </a:r>
            <a:r>
              <a:rPr lang="cs-CZ" sz="1200" dirty="0" smtClean="0"/>
              <a:t>%?</a:t>
            </a:r>
            <a:endParaRPr lang="cs-CZ" sz="1100" dirty="0"/>
          </a:p>
        </p:txBody>
      </p:sp>
      <p:sp>
        <p:nvSpPr>
          <p:cNvPr id="3" name="Obdélník 2"/>
          <p:cNvSpPr/>
          <p:nvPr/>
        </p:nvSpPr>
        <p:spPr>
          <a:xfrm>
            <a:off x="166337" y="771550"/>
            <a:ext cx="5688632" cy="619272"/>
          </a:xfrm>
          <a:prstGeom prst="rect">
            <a:avLst/>
          </a:prstGeom>
        </p:spPr>
        <p:txBody>
          <a:bodyPr wrap="square">
            <a:spAutoFit/>
          </a:bodyPr>
          <a:lstStyle/>
          <a:p>
            <a:pPr>
              <a:lnSpc>
                <a:spcPct val="107000"/>
              </a:lnSpc>
              <a:spcAft>
                <a:spcPts val="800"/>
              </a:spcAft>
            </a:pPr>
            <a:r>
              <a:rPr lang="cs-CZ" sz="1600" i="1" dirty="0">
                <a:latin typeface="Calibri" panose="020F0502020204030204" pitchFamily="34" charset="0"/>
                <a:ea typeface="Calibri" panose="020F0502020204030204" pitchFamily="34" charset="0"/>
                <a:cs typeface="Times New Roman" panose="02020603050405020304" pitchFamily="18" charset="0"/>
              </a:rPr>
              <a:t>Je nutné postupovat odzadu, tj. od intervalu </a:t>
            </a:r>
            <a:r>
              <a:rPr lang="cs-CZ" sz="1600" i="1" dirty="0" smtClean="0">
                <a:latin typeface="Calibri" panose="020F0502020204030204" pitchFamily="34" charset="0"/>
                <a:ea typeface="Calibri" panose="020F0502020204030204" pitchFamily="34" charset="0"/>
                <a:cs typeface="Times New Roman" panose="02020603050405020304" pitchFamily="18" charset="0"/>
              </a:rPr>
              <a:t>85-66 </a:t>
            </a:r>
            <a:r>
              <a:rPr lang="cs-CZ" sz="1600" i="1" dirty="0">
                <a:latin typeface="Calibri" panose="020F0502020204030204" pitchFamily="34" charset="0"/>
                <a:ea typeface="Calibri" panose="020F0502020204030204" pitchFamily="34" charset="0"/>
                <a:cs typeface="Times New Roman" panose="02020603050405020304" pitchFamily="18" charset="0"/>
              </a:rPr>
              <a:t>(20 let), protože zde známe anuitní platbu, kterou chceme každý rok mít k dispozici.</a:t>
            </a:r>
            <a:endParaRPr lang="cs-CZ"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4453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3098</TotalTime>
  <Words>891</Words>
  <Application>Microsoft Office PowerPoint</Application>
  <PresentationFormat>Vlastní</PresentationFormat>
  <Paragraphs>45</Paragraphs>
  <Slides>12</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12</vt:i4>
      </vt:variant>
    </vt:vector>
  </HeadingPairs>
  <TitlesOfParts>
    <vt:vector size="18" baseType="lpstr">
      <vt:lpstr>Arial</vt:lpstr>
      <vt:lpstr>Calibri</vt:lpstr>
      <vt:lpstr>Cambria Math</vt:lpstr>
      <vt:lpstr>Times New Roman</vt:lpstr>
      <vt:lpstr>SLU</vt:lpstr>
      <vt:lpstr>Rovnice</vt:lpstr>
      <vt:lpstr>Současná hodnota anuity s posunem v čase</vt:lpstr>
      <vt:lpstr>Cíl videotutoriálu</vt:lpstr>
      <vt:lpstr>Již známé vzorce pro PV</vt:lpstr>
      <vt:lpstr>Současná hodnota s odloženou splatností</vt:lpstr>
      <vt:lpstr>Typové příklady na současnou hodnotu s časovým posunem</vt:lpstr>
      <vt:lpstr>Typové příklady na současnou hodnotu s časovým posunem</vt:lpstr>
      <vt:lpstr>Typové příklady na kombinaci anuit s časovým posunem</vt:lpstr>
      <vt:lpstr>Kombinace anuity s posunem v čase – typové příklady</vt:lpstr>
      <vt:lpstr>Kombinace anuity s posunem v čase – typové příklady – krok 1</vt:lpstr>
      <vt:lpstr>Kombinace anuity s posunem v čase – typové příklady – krok 2</vt:lpstr>
      <vt:lpstr>Kombinace anuity s posunem v čase – typové příklady – krok 2</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ruc0003</cp:lastModifiedBy>
  <cp:revision>84</cp:revision>
  <dcterms:created xsi:type="dcterms:W3CDTF">2016-07-06T15:42:34Z</dcterms:created>
  <dcterms:modified xsi:type="dcterms:W3CDTF">2020-10-12T13:53:22Z</dcterms:modified>
</cp:coreProperties>
</file>