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74" r:id="rId3"/>
    <p:sldId id="275" r:id="rId4"/>
    <p:sldId id="264" r:id="rId5"/>
    <p:sldId id="265" r:id="rId6"/>
    <p:sldId id="270" r:id="rId7"/>
    <p:sldId id="271" r:id="rId8"/>
    <p:sldId id="266" r:id="rId9"/>
    <p:sldId id="272" r:id="rId10"/>
    <p:sldId id="273" r:id="rId11"/>
  </p:sldIdLst>
  <p:sldSz cx="6858000" cy="51435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483" y="77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List1!$A$13</c:f>
              <c:strCache>
                <c:ptCount val="1"/>
                <c:pt idx="0">
                  <c:v>NPV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List1!$B$12:$F$12</c:f>
              <c:numCache>
                <c:formatCode>General</c:formatCode>
                <c:ptCount val="5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</c:numCache>
            </c:numRef>
          </c:cat>
          <c:val>
            <c:numRef>
              <c:f>List1!$B$13:$F$13</c:f>
              <c:numCache>
                <c:formatCode>"Kč"#,##0.00_);[Red]\("Kč"#,##0.00\)</c:formatCode>
                <c:ptCount val="5"/>
                <c:pt idx="0">
                  <c:v>750</c:v>
                </c:pt>
                <c:pt idx="1">
                  <c:v>360.46486686035632</c:v>
                </c:pt>
                <c:pt idx="2">
                  <c:v>124.74279835390962</c:v>
                </c:pt>
                <c:pt idx="3">
                  <c:v>-26.269218442246256</c:v>
                </c:pt>
                <c:pt idx="4">
                  <c:v>-127.75076711234254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34-45AE-AFF5-5A03CC95C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>
              <a:solidFill>
                <a:schemeClr val="tx1">
                  <a:lumMod val="35000"/>
                  <a:lumOff val="65000"/>
                </a:schemeClr>
              </a:solidFill>
            </a:ln>
            <a:effectLst/>
          </c:spPr>
        </c:dropLines>
        <c:marker val="1"/>
        <c:smooth val="0"/>
        <c:axId val="418699816"/>
        <c:axId val="418700144"/>
      </c:lineChart>
      <c:catAx>
        <c:axId val="4186998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cs-CZ"/>
                  <a:t>alternativní náklady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700144"/>
        <c:crosses val="autoZero"/>
        <c:auto val="1"/>
        <c:lblAlgn val="ctr"/>
        <c:lblOffset val="100"/>
        <c:noMultiLvlLbl val="0"/>
      </c:catAx>
      <c:valAx>
        <c:axId val="418700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NPV - hodnota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cs-CZ"/>
            </a:p>
          </c:txPr>
        </c:title>
        <c:numFmt formatCode="&quot;Kč&quot;#,##0.00_);[Red]\(&quot;Kč&quot;#,##0.00\)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418699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6997" y="226939"/>
            <a:ext cx="71703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88640" y="195486"/>
            <a:ext cx="3402378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1800"/>
            </a:lvl1pPr>
          </a:lstStyle>
          <a:p>
            <a:pPr algn="l"/>
            <a:r>
              <a:rPr lang="cs-CZ" sz="18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18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188640" y="699542"/>
            <a:ext cx="5562618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188640" y="4731990"/>
            <a:ext cx="6495387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177180" y="4731990"/>
            <a:ext cx="2171700" cy="273844"/>
          </a:xfrm>
          <a:prstGeom prst="rect">
            <a:avLst/>
          </a:prstGeom>
        </p:spPr>
        <p:txBody>
          <a:bodyPr/>
          <a:lstStyle>
            <a:lvl1pPr algn="l">
              <a:defRPr sz="6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5859270" y="4731990"/>
            <a:ext cx="81009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152" y="526474"/>
            <a:ext cx="1643897" cy="1282240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88640" y="339502"/>
            <a:ext cx="4212468" cy="446449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50658" y="1167594"/>
            <a:ext cx="3834426" cy="162018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Metody hodnocení investic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322766" y="3057804"/>
            <a:ext cx="2916324" cy="102611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05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Čistá současná hodnota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085184" y="4253593"/>
            <a:ext cx="1512168" cy="864096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Ing. Petra </a:t>
            </a:r>
            <a:r>
              <a:rPr lang="cs-CZ" altLang="cs-CZ" sz="675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Růčková</a:t>
            </a:r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675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  <a:endParaRPr lang="cs-CZ" altLang="cs-CZ" sz="675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ealth and Fitness - Weights - Apple | Working out with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98" y="1170330"/>
            <a:ext cx="1360052" cy="90714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542926" y="2052638"/>
            <a:ext cx="5591175" cy="1027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25" b="1" dirty="0">
                <a:solidFill>
                  <a:srgbClr val="008080"/>
                </a:solidFill>
              </a:rPr>
              <a:t>Příklady procvičujte na cvičných příkladech </a:t>
            </a:r>
          </a:p>
          <a:p>
            <a:pPr algn="ctr"/>
            <a:endParaRPr lang="cs-CZ" sz="2025" b="1" dirty="0">
              <a:solidFill>
                <a:srgbClr val="008080"/>
              </a:solidFill>
            </a:endParaRPr>
          </a:p>
          <a:p>
            <a:pPr algn="ctr"/>
            <a:r>
              <a:rPr lang="cs-CZ" sz="2025" b="1" dirty="0">
                <a:solidFill>
                  <a:srgbClr val="008080"/>
                </a:solidFill>
              </a:rPr>
              <a:t>a děkuji za pozornost</a:t>
            </a:r>
          </a:p>
        </p:txBody>
      </p:sp>
      <p:pic>
        <p:nvPicPr>
          <p:cNvPr id="5" name="Obrázek 4" descr="Thank You - Wooden Tile Images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9670" y="2935572"/>
            <a:ext cx="1888331" cy="1258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487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</a:t>
            </a:r>
            <a:r>
              <a:rPr lang="cs-CZ" dirty="0" err="1" smtClean="0"/>
              <a:t>videotutoriálu</a:t>
            </a:r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217984" y="915566"/>
            <a:ext cx="513056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>
                <a:solidFill>
                  <a:srgbClr val="307871"/>
                </a:solidFill>
              </a:rPr>
              <a:t>Cílem tohoto </a:t>
            </a:r>
            <a:r>
              <a:rPr lang="cs-CZ" sz="1600" dirty="0" err="1">
                <a:solidFill>
                  <a:srgbClr val="307871"/>
                </a:solidFill>
              </a:rPr>
              <a:t>videotutoriálu</a:t>
            </a:r>
            <a:r>
              <a:rPr lang="cs-CZ" sz="1600" dirty="0">
                <a:solidFill>
                  <a:srgbClr val="307871"/>
                </a:solidFill>
              </a:rPr>
              <a:t> je: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Princip čisté současné hodnoty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Výhody a nevýhody čisté současné hodnoty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Grafické vyjádření</a:t>
            </a:r>
          </a:p>
          <a:p>
            <a:pPr marL="214313" indent="-214313" algn="just">
              <a:buFont typeface="Arial" panose="020B0604020202020204" pitchFamily="34" charset="0"/>
              <a:buChar char="•"/>
            </a:pPr>
            <a:r>
              <a:rPr lang="cs-CZ" sz="1600" dirty="0">
                <a:solidFill>
                  <a:srgbClr val="307871"/>
                </a:solidFill>
              </a:rPr>
              <a:t>Typové příklady pro výpočet NPV</a:t>
            </a:r>
          </a:p>
          <a:p>
            <a:pPr algn="just"/>
            <a:endParaRPr lang="cs-CZ" sz="1600" dirty="0">
              <a:solidFill>
                <a:srgbClr val="307871"/>
              </a:solidFill>
            </a:endParaRPr>
          </a:p>
          <a:p>
            <a:pPr marL="417910" lvl="1" indent="-160735" algn="just">
              <a:buFont typeface="Arial" panose="020B0604020202020204" pitchFamily="34" charset="0"/>
              <a:buChar char="•"/>
            </a:pPr>
            <a:endParaRPr lang="cs-CZ" sz="1600" dirty="0">
              <a:solidFill>
                <a:srgbClr val="307871"/>
              </a:solidFill>
            </a:endParaRPr>
          </a:p>
        </p:txBody>
      </p:sp>
      <p:pic>
        <p:nvPicPr>
          <p:cNvPr id="24" name="Obrázek 23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9160" y="3435846"/>
            <a:ext cx="1570482" cy="1177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598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Čistá současná hodnota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216361" y="843558"/>
            <a:ext cx="5616624" cy="333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cs-CZ" dirty="0"/>
              <a:t>Cílem firmy je maximalizovat zisk jejích vlastníků, což je podstata čisté současné hodnoty</a:t>
            </a:r>
            <a:endParaRPr lang="cs-CZ" altLang="cs-CZ" b="1" dirty="0" smtClean="0"/>
          </a:p>
          <a:p>
            <a:pPr>
              <a:lnSpc>
                <a:spcPct val="90000"/>
              </a:lnSpc>
            </a:pP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Výhody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 smtClean="0"/>
              <a:t>Bere </a:t>
            </a:r>
            <a:r>
              <a:rPr lang="cs-CZ" altLang="cs-CZ" dirty="0"/>
              <a:t>v potaz veškeré hotovostní toky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Diskontuje – uvažuje časovou hodnotu peněz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Zahrnuje alternativní náklady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Výše uvedeným maximalizuje tržní hodnotu firmy či bohatství </a:t>
            </a:r>
            <a:r>
              <a:rPr lang="cs-CZ" altLang="cs-CZ" dirty="0" smtClean="0"/>
              <a:t>investora</a:t>
            </a:r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cs-CZ" altLang="cs-CZ" b="1" dirty="0"/>
          </a:p>
          <a:p>
            <a:pPr>
              <a:lnSpc>
                <a:spcPct val="90000"/>
              </a:lnSpc>
            </a:pPr>
            <a:r>
              <a:rPr lang="cs-CZ" altLang="cs-CZ" b="1" dirty="0" smtClean="0"/>
              <a:t>Nevýhoda</a:t>
            </a:r>
            <a:endParaRPr lang="cs-CZ" altLang="cs-CZ" b="1" dirty="0"/>
          </a:p>
          <a:p>
            <a:pPr marL="285750" indent="-2857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cs-CZ" altLang="cs-CZ" dirty="0"/>
              <a:t>Je jedinou metodou bez nedostatků (pomineme-li problematičnost predikce alternativních nákladů)</a:t>
            </a:r>
          </a:p>
        </p:txBody>
      </p:sp>
      <p:pic>
        <p:nvPicPr>
          <p:cNvPr id="4" name="Obrázek 3" descr="ECON 2302 NOTES - MICROECONOMICS I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262" y="3291830"/>
            <a:ext cx="990603" cy="1426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7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rofit | Money in a bag I am the designer for ...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8407" y="2925662"/>
            <a:ext cx="1131590" cy="113159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Čistá současná hodnota</a:t>
            </a:r>
            <a:endParaRPr lang="cs-CZ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1114" y="2781711"/>
            <a:ext cx="5360144" cy="14194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/>
              <a:t>Metoda čisté současné hodnoty říká, že projekt má být přijat tehdy, jestliže je jeho čistá současná hodnota větší než nula. </a:t>
            </a:r>
            <a:endParaRPr lang="cs-CZ" altLang="cs-CZ" sz="1050" dirty="0"/>
          </a:p>
        </p:txBody>
      </p:sp>
      <p:sp>
        <p:nvSpPr>
          <p:cNvPr id="7" name="Obdélník 6"/>
          <p:cNvSpPr/>
          <p:nvPr/>
        </p:nvSpPr>
        <p:spPr>
          <a:xfrm>
            <a:off x="212981" y="893715"/>
            <a:ext cx="534659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500" dirty="0"/>
              <a:t>Čistou současnou hodnotu tedy získáme, jestliže odečteme od současné hodnoty předpokládaných budoucích hotovostních toků vstupní požadovanou investici. </a:t>
            </a:r>
          </a:p>
        </p:txBody>
      </p:sp>
      <p:sp>
        <p:nvSpPr>
          <p:cNvPr id="9" name="Obdélník 8"/>
          <p:cNvSpPr/>
          <p:nvPr/>
        </p:nvSpPr>
        <p:spPr>
          <a:xfrm>
            <a:off x="391114" y="3863282"/>
            <a:ext cx="5558166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1350" dirty="0">
                <a:solidFill>
                  <a:srgbClr val="307871"/>
                </a:solidFill>
                <a:latin typeface="Times New Roman" panose="02020603050405020304" pitchFamily="18" charset="0"/>
              </a:rPr>
              <a:t>Podmínkou přijetí investičního projektu tedy je, aby diskontované peněžní příjmy převyšovaly kapitálové výdaje. </a:t>
            </a:r>
            <a:endParaRPr lang="cs-CZ" sz="1350" dirty="0">
              <a:solidFill>
                <a:srgbClr val="30787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délník 2"/>
              <p:cNvSpPr/>
              <p:nvPr/>
            </p:nvSpPr>
            <p:spPr>
              <a:xfrm>
                <a:off x="2564904" y="3408995"/>
                <a:ext cx="113454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&gt;0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Obdélník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64904" y="3408995"/>
                <a:ext cx="113454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Obdélník 7"/>
              <p:cNvSpPr/>
              <p:nvPr/>
            </p:nvSpPr>
            <p:spPr>
              <a:xfrm>
                <a:off x="1700939" y="1763235"/>
                <a:ext cx="2740494" cy="84856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i="1">
                          <a:latin typeface="Cambria Math" panose="02040503050406030204" pitchFamily="18" charset="0"/>
                        </a:rPr>
                        <m:t>𝑁𝑃𝑉</m:t>
                      </m:r>
                      <m:r>
                        <a:rPr lang="cs-CZ" i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cs-CZ" i="0">
                          <a:latin typeface="Cambria Math" panose="02040503050406030204" pitchFamily="18" charset="0"/>
                        </a:rPr>
                        <m:t>+ 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cs-CZ" i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f>
                            <m:f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num>
                            <m:den>
                              <m:sSup>
                                <m:sSupPr>
                                  <m:ctrlPr>
                                    <a:rPr lang="cs-CZ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cs-CZ" i="0">
                                          <a:latin typeface="Cambria Math" panose="02040503050406030204" pitchFamily="18" charset="0"/>
                                        </a:rPr>
                                        <m:t>1+</m:t>
                                      </m:r>
                                      <m:r>
                                        <a:rPr lang="cs-CZ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cs-CZ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Obdélní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0939" y="1763235"/>
                <a:ext cx="2740494" cy="84856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1465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Grafické vyjádření NPV</a:t>
            </a:r>
            <a:endParaRPr lang="cs-CZ" dirty="0"/>
          </a:p>
        </p:txBody>
      </p:sp>
      <p:graphicFrame>
        <p:nvGraphicFramePr>
          <p:cNvPr id="5" name="Graf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5871631"/>
              </p:ext>
            </p:extLst>
          </p:nvPr>
        </p:nvGraphicFramePr>
        <p:xfrm>
          <a:off x="620688" y="843558"/>
          <a:ext cx="554461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471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NPV – typové příklady</a:t>
            </a:r>
          </a:p>
        </p:txBody>
      </p:sp>
      <p:sp>
        <p:nvSpPr>
          <p:cNvPr id="3" name="Obdélník 2"/>
          <p:cNvSpPr/>
          <p:nvPr/>
        </p:nvSpPr>
        <p:spPr>
          <a:xfrm>
            <a:off x="267511" y="723940"/>
            <a:ext cx="5616624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1350" dirty="0"/>
              <a:t>Zhodnoťte pomocí metody NPV a posuďte následující projekty, jestliže víte, že alternativní náklady jsou rovny 8 %. Výsledky komentujte.</a:t>
            </a:r>
          </a:p>
        </p:txBody>
      </p:sp>
      <p:graphicFrame>
        <p:nvGraphicFramePr>
          <p:cNvPr id="4" name="Zástupný symbol pro obsah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2280665"/>
              </p:ext>
            </p:extLst>
          </p:nvPr>
        </p:nvGraphicFramePr>
        <p:xfrm>
          <a:off x="404664" y="1275606"/>
          <a:ext cx="2052227" cy="1081425"/>
        </p:xfrm>
        <a:graphic>
          <a:graphicData uri="http://schemas.openxmlformats.org/drawingml/2006/table">
            <a:tbl>
              <a:tblPr/>
              <a:tblGrid>
                <a:gridCol w="540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60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2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Rok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projekt A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projekt B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2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</a:rPr>
                        <a:t>0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2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-100.000,-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-50.000,-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2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>
                          <a:latin typeface="Times New Roman"/>
                          <a:ea typeface="Times New Roman"/>
                        </a:rPr>
                        <a:t>200.000,-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50.000,-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28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 smtClean="0">
                          <a:latin typeface="Times New Roman"/>
                          <a:ea typeface="Times New Roman"/>
                        </a:rPr>
                        <a:t>3</a:t>
                      </a:r>
                      <a:endParaRPr lang="cs-CZ" sz="1200" dirty="0">
                        <a:latin typeface="Times New Roman"/>
                        <a:ea typeface="Times New Roman"/>
                      </a:endParaRP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0E0E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latin typeface="Times New Roman"/>
                        <a:ea typeface="Times New Roman"/>
                      </a:endParaRP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cs-CZ" sz="1200" dirty="0">
                          <a:latin typeface="Times New Roman"/>
                          <a:ea typeface="Times New Roman"/>
                        </a:rPr>
                        <a:t>50.000,-</a:t>
                      </a:r>
                    </a:p>
                  </a:txBody>
                  <a:tcPr marL="32348" marR="3234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5" name="Obrázek 4" descr="Calculator - Wikipedia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135" y="4227934"/>
            <a:ext cx="702965" cy="63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85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NPV – typové příklady</a:t>
            </a:r>
            <a:endParaRPr lang="cs-CZ" dirty="0"/>
          </a:p>
        </p:txBody>
      </p:sp>
      <p:sp>
        <p:nvSpPr>
          <p:cNvPr id="3" name="Obdélník 2"/>
          <p:cNvSpPr/>
          <p:nvPr/>
        </p:nvSpPr>
        <p:spPr>
          <a:xfrm>
            <a:off x="188640" y="843558"/>
            <a:ext cx="5724636" cy="1131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1350" dirty="0"/>
              <a:t>Známý vám nabízí účast na projektu, který vyžaduje v letošním a příštím roce každoročně jednorázový vklad prostředků ve výši 45.000.000 Kč. Předpokládané výnosy jsou pak 25.000.000 ročně v následujících 4 letech. Posuďte, budete-li ochotni do tohoto projektu investovat své prostředky. Použijte k tomu metodu NPV, víte-li, že alternativní náklady jsou rovny 10%.</a:t>
            </a:r>
          </a:p>
        </p:txBody>
      </p:sp>
      <p:pic>
        <p:nvPicPr>
          <p:cNvPr id="4" name="Obrázek 3" descr="Calculator - Wikipedia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3276" y="4299942"/>
            <a:ext cx="702965" cy="63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4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NPV – typové příklady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60648" y="771550"/>
            <a:ext cx="5639280" cy="32265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altLang="cs-CZ" sz="1350" dirty="0"/>
              <a:t>Předpokládáte, že vložíte dnes 50.000,- do 50 akcií firmy COBOL. Máte v úmyslu je držet po 3 následující roky a po vyplacení dividend v posledním roce prodat. Firma aplikuje stabilní růstovou dividendovou politiku (v </a:t>
            </a:r>
            <a:r>
              <a:rPr lang="cs-CZ" altLang="cs-CZ" sz="1200" dirty="0"/>
              <a:t>loňském</a:t>
            </a:r>
            <a:r>
              <a:rPr lang="cs-CZ" altLang="cs-CZ" sz="1350" dirty="0"/>
              <a:t> roce činilo DPS 600,- a roční nárůst se předpokládá ve výši 5%). Vámi odhadovaná prodejní cena ve třetím roce je 1.100,- Kč za akcii. Pokud budou alternativní náklady 5%, bude tato investice výhodná?</a:t>
            </a:r>
          </a:p>
        </p:txBody>
      </p:sp>
      <p:pic>
        <p:nvPicPr>
          <p:cNvPr id="4" name="Obrázek 3" descr="Calculator - Wikipedia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288" y="4371950"/>
            <a:ext cx="702965" cy="63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19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NPV – typové příklady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188640" y="771550"/>
            <a:ext cx="5346594" cy="322659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/>
              <a:t>Alternativní náklad firmy je 3,4 %. Firma investuje 100 Eur a při nulové inflaci obdrží na konci každého ze dvou let částku 80 Eur. Předpokládejme nyní, že očekáváme inflaci 2,3  %</a:t>
            </a:r>
            <a:r>
              <a:rPr lang="pt-BR" sz="1500" dirty="0" smtClean="0"/>
              <a:t>.</a:t>
            </a:r>
            <a:r>
              <a:rPr lang="cs-CZ" sz="1500" dirty="0" smtClean="0"/>
              <a:t> Vyplatí se reálně investice do tohoto projektu?</a:t>
            </a:r>
            <a:endParaRPr lang="cs-CZ" altLang="cs-CZ" sz="1500" dirty="0"/>
          </a:p>
        </p:txBody>
      </p:sp>
      <p:pic>
        <p:nvPicPr>
          <p:cNvPr id="4" name="Obrázek 3" descr="Calculator - Wikipedia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288" y="4371950"/>
            <a:ext cx="702965" cy="63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131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3948</TotalTime>
  <Words>456</Words>
  <Application>Microsoft Office PowerPoint</Application>
  <PresentationFormat>Vlastní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SLU</vt:lpstr>
      <vt:lpstr>Metody hodnocení investic</vt:lpstr>
      <vt:lpstr>Cíl videotutoriálu</vt:lpstr>
      <vt:lpstr>Čistá současná hodnota</vt:lpstr>
      <vt:lpstr>Čistá současná hodnota</vt:lpstr>
      <vt:lpstr>Grafické vyjádření NPV</vt:lpstr>
      <vt:lpstr>NPV – typové příklady</vt:lpstr>
      <vt:lpstr>NPV – typové příklady</vt:lpstr>
      <vt:lpstr>NPV – typové příklady</vt:lpstr>
      <vt:lpstr>NPV – typové příklady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ruc0003</cp:lastModifiedBy>
  <cp:revision>56</cp:revision>
  <dcterms:created xsi:type="dcterms:W3CDTF">2016-07-06T15:42:34Z</dcterms:created>
  <dcterms:modified xsi:type="dcterms:W3CDTF">2020-10-13T08:54:52Z</dcterms:modified>
</cp:coreProperties>
</file>