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75" r:id="rId4"/>
    <p:sldId id="276" r:id="rId5"/>
    <p:sldId id="265" r:id="rId6"/>
    <p:sldId id="277" r:id="rId7"/>
    <p:sldId id="270" r:id="rId8"/>
    <p:sldId id="279" r:id="rId9"/>
    <p:sldId id="278" r:id="rId10"/>
    <p:sldId id="273" r:id="rId11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c0003" initials="r" lastIdx="1" clrIdx="0">
    <p:extLst>
      <p:ext uri="{19B8F6BF-5375-455C-9EA6-DF929625EA0E}">
        <p15:presenceInfo xmlns:p15="http://schemas.microsoft.com/office/powerpoint/2012/main" userId="ruc000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83" y="77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List1!$A$14</c:f>
              <c:strCache>
                <c:ptCount val="1"/>
                <c:pt idx="0">
                  <c:v>NPVa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List1!$B$13:$F$13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</c:numCache>
            </c:numRef>
          </c:cat>
          <c:val>
            <c:numRef>
              <c:f>List1!$B$14:$F$14</c:f>
              <c:numCache>
                <c:formatCode>"Kč"#,##0.00_);[Red]\("Kč"#,##0.00\)</c:formatCode>
                <c:ptCount val="5"/>
                <c:pt idx="0">
                  <c:v>750</c:v>
                </c:pt>
                <c:pt idx="1">
                  <c:v>360.46486686035632</c:v>
                </c:pt>
                <c:pt idx="2">
                  <c:v>124.74279835390962</c:v>
                </c:pt>
                <c:pt idx="3">
                  <c:v>-26.269218442246256</c:v>
                </c:pt>
                <c:pt idx="4">
                  <c:v>-127.75076711234254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07-41AE-98A8-4933210D7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>
              <a:solidFill>
                <a:schemeClr val="tx1">
                  <a:lumMod val="35000"/>
                  <a:lumOff val="65000"/>
                </a:schemeClr>
              </a:solidFill>
            </a:ln>
            <a:effectLst/>
          </c:spPr>
        </c:dropLines>
        <c:marker val="1"/>
        <c:smooth val="0"/>
        <c:axId val="418699816"/>
        <c:axId val="418700144"/>
      </c:lineChart>
      <c:catAx>
        <c:axId val="4186998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alternativní náklady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8700144"/>
        <c:crosses val="autoZero"/>
        <c:auto val="1"/>
        <c:lblAlgn val="ctr"/>
        <c:lblOffset val="100"/>
        <c:noMultiLvlLbl val="0"/>
      </c:catAx>
      <c:valAx>
        <c:axId val="41870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NPV - hodnota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&quot;Kč&quot;#,##0.00_);[Red]\(&quot;Kč&quot;#,##0.00\)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8699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06T17:09:43.34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0.70874</cdr:x>
      <cdr:y>0.71053</cdr:y>
    </cdr:from>
    <cdr:to>
      <cdr:x>0.71874</cdr:x>
      <cdr:y>0.73678</cdr:y>
    </cdr:to>
    <cdr:sp macro="" textlink="">
      <cdr:nvSpPr>
        <cdr:cNvPr id="2" name="Ovál 1"/>
        <cdr:cNvSpPr/>
      </cdr:nvSpPr>
      <cdr:spPr>
        <a:xfrm xmlns:a="http://schemas.openxmlformats.org/drawingml/2006/main">
          <a:off x="3240360" y="1949120"/>
          <a:ext cx="45719" cy="72008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526474"/>
            <a:ext cx="1643897" cy="128224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339502"/>
            <a:ext cx="4212468" cy="446449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77661" y="71754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hodnocení investic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22766" y="3057804"/>
            <a:ext cx="2916324" cy="1026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výnosové procento</a:t>
            </a:r>
          </a:p>
          <a:p>
            <a:pPr marL="0" indent="0" algn="r">
              <a:buNone/>
            </a:pPr>
            <a:r>
              <a:rPr lang="cs-CZ" sz="10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(IRR)</a:t>
            </a:r>
            <a:endParaRPr lang="cs-CZ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085184" y="4253593"/>
            <a:ext cx="1512168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Petra </a:t>
            </a:r>
            <a:r>
              <a:rPr lang="cs-CZ" altLang="cs-CZ" sz="675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Růčková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ealth and Fitness - Weights - Apple | Working out with ...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8" y="1170330"/>
            <a:ext cx="1360052" cy="90714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42926" y="2052638"/>
            <a:ext cx="5591175" cy="102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25" b="1" dirty="0">
                <a:solidFill>
                  <a:srgbClr val="008080"/>
                </a:solidFill>
              </a:rPr>
              <a:t>Příklady procvičujte na cvičných příkladech </a:t>
            </a:r>
          </a:p>
          <a:p>
            <a:pPr algn="ctr"/>
            <a:endParaRPr lang="cs-CZ" sz="2025" b="1" dirty="0">
              <a:solidFill>
                <a:srgbClr val="008080"/>
              </a:solidFill>
            </a:endParaRPr>
          </a:p>
          <a:p>
            <a:pPr algn="ctr"/>
            <a:r>
              <a:rPr lang="cs-CZ" sz="2025" b="1" dirty="0">
                <a:solidFill>
                  <a:srgbClr val="008080"/>
                </a:solidFill>
              </a:rPr>
              <a:t>a děkuji za pozornost</a:t>
            </a:r>
          </a:p>
        </p:txBody>
      </p:sp>
      <p:pic>
        <p:nvPicPr>
          <p:cNvPr id="5" name="Obrázek 4" descr="Thank You - Wooden Tile Images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670" y="2935572"/>
            <a:ext cx="1888331" cy="12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8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</a:t>
            </a:r>
            <a:r>
              <a:rPr lang="cs-CZ" dirty="0" err="1" smtClean="0"/>
              <a:t>videotutoriálu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17984" y="915566"/>
            <a:ext cx="51305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solidFill>
                  <a:srgbClr val="307871"/>
                </a:solidFill>
              </a:rPr>
              <a:t>Cílem tohoto </a:t>
            </a:r>
            <a:r>
              <a:rPr lang="cs-CZ" sz="1600" dirty="0" err="1">
                <a:solidFill>
                  <a:srgbClr val="307871"/>
                </a:solidFill>
              </a:rPr>
              <a:t>videotutoriálu</a:t>
            </a:r>
            <a:r>
              <a:rPr lang="cs-CZ" sz="1600" dirty="0">
                <a:solidFill>
                  <a:srgbClr val="307871"/>
                </a:solidFill>
              </a:rPr>
              <a:t> je</a:t>
            </a:r>
            <a:r>
              <a:rPr lang="cs-CZ" sz="1600" dirty="0">
                <a:solidFill>
                  <a:srgbClr val="307871"/>
                </a:solidFill>
              </a:rPr>
              <a:t>:</a:t>
            </a:r>
          </a:p>
          <a:p>
            <a:pPr algn="just"/>
            <a:endParaRPr lang="cs-CZ" sz="1600" dirty="0">
              <a:solidFill>
                <a:srgbClr val="307871"/>
              </a:solidFill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07871"/>
                </a:solidFill>
              </a:rPr>
              <a:t>Princip </a:t>
            </a:r>
            <a:r>
              <a:rPr lang="cs-CZ" sz="1600" dirty="0" smtClean="0">
                <a:solidFill>
                  <a:srgbClr val="307871"/>
                </a:solidFill>
              </a:rPr>
              <a:t>vnitřního výnosového procenta</a:t>
            </a:r>
            <a:endParaRPr lang="cs-CZ" sz="1600" dirty="0">
              <a:solidFill>
                <a:srgbClr val="307871"/>
              </a:solidFill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07871"/>
                </a:solidFill>
              </a:rPr>
              <a:t>Výhody a nevýhody </a:t>
            </a:r>
            <a:r>
              <a:rPr lang="cs-CZ" sz="1600" dirty="0" smtClean="0">
                <a:solidFill>
                  <a:srgbClr val="307871"/>
                </a:solidFill>
              </a:rPr>
              <a:t>IRR</a:t>
            </a:r>
            <a:endParaRPr lang="cs-CZ" sz="1600" dirty="0">
              <a:solidFill>
                <a:srgbClr val="307871"/>
              </a:solidFill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07871"/>
                </a:solidFill>
              </a:rPr>
              <a:t>Grafické </a:t>
            </a:r>
            <a:r>
              <a:rPr lang="cs-CZ" sz="1600" dirty="0" smtClean="0">
                <a:solidFill>
                  <a:srgbClr val="307871"/>
                </a:solidFill>
              </a:rPr>
              <a:t>vyjádření IRR</a:t>
            </a:r>
            <a:endParaRPr lang="cs-CZ" sz="1600" dirty="0">
              <a:solidFill>
                <a:srgbClr val="307871"/>
              </a:solidFill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07871"/>
                </a:solidFill>
              </a:rPr>
              <a:t>Typové příklady pro výpočet </a:t>
            </a:r>
            <a:r>
              <a:rPr lang="cs-CZ" sz="1600" dirty="0" smtClean="0">
                <a:solidFill>
                  <a:srgbClr val="307871"/>
                </a:solidFill>
              </a:rPr>
              <a:t>IRR</a:t>
            </a:r>
            <a:endParaRPr lang="cs-CZ" sz="1600" dirty="0">
              <a:solidFill>
                <a:srgbClr val="307871"/>
              </a:solidFill>
            </a:endParaRPr>
          </a:p>
          <a:p>
            <a:pPr algn="just"/>
            <a:endParaRPr lang="cs-CZ" sz="1600" dirty="0">
              <a:solidFill>
                <a:srgbClr val="307871"/>
              </a:solidFill>
            </a:endParaRPr>
          </a:p>
          <a:p>
            <a:pPr marL="417910" lvl="1" indent="-160735" algn="just"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307871"/>
              </a:solidFill>
            </a:endParaRP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3435846"/>
            <a:ext cx="1570482" cy="11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9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4464496" cy="507703"/>
          </a:xfrm>
        </p:spPr>
        <p:txBody>
          <a:bodyPr/>
          <a:lstStyle/>
          <a:p>
            <a:r>
              <a:rPr lang="cs-CZ" dirty="0" smtClean="0"/>
              <a:t>Metoda vnitřního výnosového procenta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3912" y="771550"/>
            <a:ext cx="5616624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Metoda vnitřního výnosového procenta </a:t>
            </a:r>
            <a:r>
              <a:rPr lang="cs-CZ" i="1" dirty="0"/>
              <a:t>(</a:t>
            </a:r>
            <a:r>
              <a:rPr lang="cs-CZ" i="1" dirty="0" err="1"/>
              <a:t>internal</a:t>
            </a:r>
            <a:r>
              <a:rPr lang="cs-CZ" i="1" dirty="0"/>
              <a:t> </a:t>
            </a:r>
            <a:r>
              <a:rPr lang="cs-CZ" i="1" dirty="0" err="1"/>
              <a:t>rate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smtClean="0"/>
              <a:t>return - IRR) </a:t>
            </a:r>
            <a:r>
              <a:rPr lang="cs-CZ" dirty="0"/>
              <a:t>je založena na výpočtu určité výnosové míry, která charakterizuje daný projekt. </a:t>
            </a:r>
            <a:endParaRPr lang="cs-CZ" dirty="0" smtClean="0"/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to taková výnosová míra, při které se současná hodnota z budoucích očekávaných příjmů z investice rovná nutným kapitálovým výdajům na investici.</a:t>
            </a:r>
            <a:endParaRPr lang="cs-CZ" dirty="0" smtClean="0"/>
          </a:p>
          <a:p>
            <a:pPr algn="just">
              <a:lnSpc>
                <a:spcPct val="90000"/>
              </a:lnSpc>
            </a:pPr>
            <a:endParaRPr lang="cs-CZ" altLang="cs-CZ" b="1" dirty="0"/>
          </a:p>
          <a:p>
            <a:pPr algn="just">
              <a:lnSpc>
                <a:spcPct val="90000"/>
              </a:lnSpc>
            </a:pPr>
            <a:endParaRPr lang="cs-CZ" altLang="cs-CZ" dirty="0"/>
          </a:p>
        </p:txBody>
      </p:sp>
      <p:pic>
        <p:nvPicPr>
          <p:cNvPr id="4" name="Obrázek 3" descr="ECON 2302 NOTES - MICROECONOMICS I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262" y="3291830"/>
            <a:ext cx="990603" cy="14264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délník 6"/>
              <p:cNvSpPr/>
              <p:nvPr/>
            </p:nvSpPr>
            <p:spPr>
              <a:xfrm>
                <a:off x="223912" y="2423079"/>
                <a:ext cx="5760640" cy="6519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𝐼𝑅𝑅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cs-CZ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𝐼𝑅𝑅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0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𝐼𝑅𝑅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12" y="2423079"/>
                <a:ext cx="5760640" cy="6519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620688" y="3291830"/>
            <a:ext cx="3429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200">
                <a:latin typeface="Times New Roman" panose="02020603050405020304" pitchFamily="18" charset="0"/>
                <a:ea typeface="Times New Roman" panose="02020603050405020304" pitchFamily="18" charset="0"/>
              </a:rPr>
              <a:t>kde:</a:t>
            </a:r>
          </a:p>
          <a:p>
            <a:pPr algn="just">
              <a:spcAft>
                <a:spcPts val="0"/>
              </a:spcAft>
            </a:pP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IRR 	... vnitřní výnosové procento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cs-CZ" sz="12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1,2, ...n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... hotovostní tok v roce 1, 2 ...n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cs-CZ" sz="12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... hotovostní tok v roce 0 (investiční výdaj - bude zpravidla záporný)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	... počet let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7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600622" cy="507703"/>
          </a:xfrm>
        </p:spPr>
        <p:txBody>
          <a:bodyPr/>
          <a:lstStyle/>
          <a:p>
            <a:r>
              <a:rPr lang="cs-CZ" dirty="0" smtClean="0"/>
              <a:t>Metoda vnitřního výnosového procenta – kritérium přijetí</a:t>
            </a:r>
            <a:endParaRPr lang="cs-CZ" dirty="0"/>
          </a:p>
        </p:txBody>
      </p:sp>
      <p:pic>
        <p:nvPicPr>
          <p:cNvPr id="4" name="Obrázek 3" descr="ECON 2302 NOTES - MICROECONOMICS I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262" y="3291830"/>
            <a:ext cx="990603" cy="142646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74306" y="797180"/>
            <a:ext cx="56149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Kritérium metody vnitřního je založeno na porovnání vypočteného IRR a alternativních nákladů. Projekt je doporučeno přijmou tehdy, pokud je IRR větší než alternativní náklady. 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/>
              <p:cNvSpPr/>
              <p:nvPr/>
            </p:nvSpPr>
            <p:spPr>
              <a:xfrm>
                <a:off x="1988840" y="2102605"/>
                <a:ext cx="10476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𝐼𝑅𝑅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840" y="2102605"/>
                <a:ext cx="104765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174306" y="2715766"/>
            <a:ext cx="57100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-Roman"/>
              </a:rPr>
              <a:t>Zjednodušen</a:t>
            </a:r>
            <a:r>
              <a:rPr lang="cs-CZ" dirty="0">
                <a:latin typeface="+mj-lt"/>
                <a:ea typeface="Calibri" panose="020F0502020204030204" pitchFamily="34" charset="0"/>
                <a:cs typeface="TTE156E348t00"/>
              </a:rPr>
              <a:t>ě </a:t>
            </a:r>
            <a:r>
              <a:rPr lang="cs-CZ" dirty="0">
                <a:latin typeface="+mj-lt"/>
                <a:ea typeface="Calibri" panose="020F0502020204030204" pitchFamily="34" charset="0"/>
                <a:cs typeface="Times-Roman"/>
              </a:rPr>
              <a:t>by se dalo říci, že uživatel nezahrnuje alternativy do svých kalkulací p</a:t>
            </a:r>
            <a:r>
              <a:rPr lang="cs-CZ" dirty="0">
                <a:latin typeface="+mj-lt"/>
                <a:ea typeface="Calibri" panose="020F0502020204030204" pitchFamily="34" charset="0"/>
                <a:cs typeface="TTE156E348t00"/>
              </a:rPr>
              <a:t>ř</a:t>
            </a:r>
            <a:r>
              <a:rPr lang="cs-CZ" dirty="0">
                <a:latin typeface="+mj-lt"/>
                <a:ea typeface="Calibri" panose="020F0502020204030204" pitchFamily="34" charset="0"/>
                <a:cs typeface="Times-Roman"/>
              </a:rPr>
              <a:t>ímo, ale uvažuje o nich až ex-post.</a:t>
            </a:r>
            <a:endParaRPr lang="cs-CZ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vyjádření NPV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04664" y="3429286"/>
            <a:ext cx="58326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548680" y="1203598"/>
            <a:ext cx="4572000" cy="2743200"/>
            <a:chOff x="548680" y="1203598"/>
            <a:chExt cx="4572000" cy="2743200"/>
          </a:xfrm>
        </p:grpSpPr>
        <p:graphicFrame>
          <p:nvGraphicFramePr>
            <p:cNvPr id="7" name="Graf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14564476"/>
                </p:ext>
              </p:extLst>
            </p:nvPr>
          </p:nvGraphicFramePr>
          <p:xfrm>
            <a:off x="548680" y="1203598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Obdélníkový bublinový popisek 7"/>
            <p:cNvSpPr/>
            <p:nvPr/>
          </p:nvSpPr>
          <p:spPr>
            <a:xfrm>
              <a:off x="3824536" y="1890222"/>
              <a:ext cx="1296144" cy="432048"/>
            </a:xfrm>
            <a:prstGeom prst="wedgeRectCallout">
              <a:avLst>
                <a:gd name="adj1" fmla="val -47708"/>
                <a:gd name="adj2" fmla="val 227831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IRR je bod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82471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976664" cy="507703"/>
          </a:xfrm>
        </p:spPr>
        <p:txBody>
          <a:bodyPr/>
          <a:lstStyle/>
          <a:p>
            <a:r>
              <a:rPr lang="cs-CZ" dirty="0" smtClean="0"/>
              <a:t>Metoda vnitřního výnosového procenta – potenciální problémy</a:t>
            </a:r>
            <a:endParaRPr lang="cs-CZ" dirty="0"/>
          </a:p>
        </p:txBody>
      </p:sp>
      <p:pic>
        <p:nvPicPr>
          <p:cNvPr id="4" name="Obrázek 3" descr="ECON 2302 NOTES - MICROECONOMICS I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262" y="3291830"/>
            <a:ext cx="990603" cy="142646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60648" y="703189"/>
            <a:ext cx="561662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  <a:buSzPts val="1100"/>
              <a:tabLst>
                <a:tab pos="228600" algn="l"/>
              </a:tabLst>
            </a:pPr>
            <a:r>
              <a:rPr lang="cs-CZ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Potenciální problémy při použití IRR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cs-C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existuje 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pravděpodobnost, že se alternativní náklady v průběhu existence projektu budou měnit </a:t>
            </a:r>
            <a:endParaRPr lang="cs-CZ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cs-C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jsou 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hodnoceny navzájem se vylučující projekty</a:t>
            </a:r>
            <a:r>
              <a:rPr lang="cs-C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  <a:tabLst>
                <a:tab pos="228600" algn="l"/>
              </a:tabLs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  <a:tabLst>
                <a:tab pos="228600" algn="l"/>
              </a:tabLst>
            </a:pPr>
            <a:endParaRPr lang="cs-CZ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  <a:tabLst>
                <a:tab pos="228600" algn="l"/>
              </a:tabLs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  <a:tabLst>
                <a:tab pos="228600" algn="l"/>
              </a:tabLst>
            </a:pPr>
            <a:endParaRPr lang="cs-CZ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SzPts val="11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cs-C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hotovostní 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toky z projektu nemají konvenční charakter.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196" y="1853885"/>
            <a:ext cx="2045775" cy="114991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196" y="3435846"/>
            <a:ext cx="2322864" cy="117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0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IRR </a:t>
            </a:r>
            <a:r>
              <a:rPr lang="cs-CZ" dirty="0"/>
              <a:t>– typové příklady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8640" y="843558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sz="1400" dirty="0"/>
              <a:t>Předpokládejme, že hodláte investovat 250 000 Kč do projektu, který má přinést hotovostní toky ve výši 100 tis. Kč v každém z následujících </a:t>
            </a:r>
            <a:r>
              <a:rPr lang="cs-CZ" altLang="cs-CZ" sz="1400" dirty="0" smtClean="0"/>
              <a:t>tři </a:t>
            </a:r>
            <a:r>
              <a:rPr lang="cs-CZ" altLang="cs-CZ" sz="1400" dirty="0"/>
              <a:t>let. Alternativní náklady jsou 13 %. </a:t>
            </a:r>
            <a:r>
              <a:rPr lang="cs-CZ" altLang="cs-CZ" sz="1400" dirty="0" smtClean="0"/>
              <a:t>Určete </a:t>
            </a:r>
            <a:r>
              <a:rPr lang="cs-CZ" altLang="cs-CZ" sz="1400" dirty="0"/>
              <a:t>IRR tohoto </a:t>
            </a:r>
            <a:r>
              <a:rPr lang="cs-CZ" altLang="cs-CZ" sz="1400" dirty="0" smtClean="0"/>
              <a:t>projektu pomocí odhadu.</a:t>
            </a: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26398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IRR </a:t>
            </a:r>
            <a:r>
              <a:rPr lang="cs-CZ" dirty="0"/>
              <a:t>– typové příklady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8640" y="843558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sz="1400" dirty="0"/>
              <a:t>Předpokládejme, že hodláte investovat 250 000 Kč do projektu, který má přinést hotovostní toky ve výši 100 tis. Kč v každém z následujících </a:t>
            </a:r>
            <a:r>
              <a:rPr lang="cs-CZ" altLang="cs-CZ" sz="1400" dirty="0" smtClean="0"/>
              <a:t>čtyř </a:t>
            </a:r>
            <a:r>
              <a:rPr lang="cs-CZ" altLang="cs-CZ" sz="1400" dirty="0"/>
              <a:t>let. Alternativní náklady jsou 13 %. </a:t>
            </a:r>
            <a:r>
              <a:rPr lang="cs-CZ" altLang="cs-CZ" sz="1400" dirty="0" smtClean="0"/>
              <a:t>Určete </a:t>
            </a:r>
            <a:r>
              <a:rPr lang="cs-CZ" altLang="cs-CZ" sz="1400" dirty="0"/>
              <a:t>IRR tohoto </a:t>
            </a:r>
            <a:r>
              <a:rPr lang="cs-CZ" altLang="cs-CZ" sz="1400" dirty="0" smtClean="0"/>
              <a:t>projektu pomocí Excelu. (využití finanční funkce </a:t>
            </a:r>
            <a:r>
              <a:rPr lang="cs-CZ" altLang="cs-CZ" sz="1400" dirty="0" err="1" smtClean="0"/>
              <a:t>Míra.Výnosnosti</a:t>
            </a:r>
            <a:r>
              <a:rPr lang="cs-CZ" altLang="cs-CZ" sz="1400" dirty="0" smtClean="0"/>
              <a:t>)</a:t>
            </a:r>
            <a:endParaRPr lang="cs-CZ" altLang="cs-CZ" sz="1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48" y="1829415"/>
            <a:ext cx="6260254" cy="2592288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91186" y="442170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IRR = 21,86 %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53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IRR </a:t>
            </a:r>
            <a:r>
              <a:rPr lang="cs-CZ" dirty="0"/>
              <a:t>– typové příklady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8640" y="843558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400" dirty="0"/>
              <a:t>Jaké je IRR pro posouzení následujícího projektu? </a:t>
            </a:r>
            <a:r>
              <a:rPr lang="cs-CZ" sz="1400" dirty="0" smtClean="0"/>
              <a:t>Výnosy </a:t>
            </a:r>
            <a:r>
              <a:rPr lang="cs-CZ" sz="1400" dirty="0"/>
              <a:t>z projektu jsou pro příští rok odhadovány na 750 tis. Kč, vyžadují ale letos vstupní investici ve výši 620.000,- Kč. Alternativní náklady jsou rovny 15 %. Je vhodné do tohoto projektu investovat?</a:t>
            </a:r>
            <a:endParaRPr lang="cs-CZ" altLang="cs-CZ" sz="1100" dirty="0"/>
          </a:p>
        </p:txBody>
      </p:sp>
    </p:spTree>
    <p:extLst>
      <p:ext uri="{BB962C8B-B14F-4D97-AF65-F5344CB8AC3E}">
        <p14:creationId xmlns:p14="http://schemas.microsoft.com/office/powerpoint/2010/main" val="5936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3435</TotalTime>
  <Words>473</Words>
  <Application>Microsoft Office PowerPoint</Application>
  <PresentationFormat>Vlastní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Times-Roman</vt:lpstr>
      <vt:lpstr>TTE156E348t00</vt:lpstr>
      <vt:lpstr>SLU</vt:lpstr>
      <vt:lpstr>Metody hodnocení investic</vt:lpstr>
      <vt:lpstr>Cíl videotutoriálu</vt:lpstr>
      <vt:lpstr>Metoda vnitřního výnosového procenta</vt:lpstr>
      <vt:lpstr>Metoda vnitřního výnosového procenta – kritérium přijetí</vt:lpstr>
      <vt:lpstr>Grafické vyjádření NPV</vt:lpstr>
      <vt:lpstr>Metoda vnitřního výnosového procenta – potenciální problémy</vt:lpstr>
      <vt:lpstr>IRR – typové příklady</vt:lpstr>
      <vt:lpstr>IRR – typové příklady</vt:lpstr>
      <vt:lpstr>IRR – typové příklady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ruc0003</cp:lastModifiedBy>
  <cp:revision>65</cp:revision>
  <dcterms:created xsi:type="dcterms:W3CDTF">2016-07-06T15:42:34Z</dcterms:created>
  <dcterms:modified xsi:type="dcterms:W3CDTF">2020-10-07T07:54:15Z</dcterms:modified>
</cp:coreProperties>
</file>