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4" r:id="rId3"/>
    <p:sldId id="275" r:id="rId4"/>
    <p:sldId id="276" r:id="rId5"/>
    <p:sldId id="278" r:id="rId6"/>
    <p:sldId id="270" r:id="rId7"/>
    <p:sldId id="279" r:id="rId8"/>
    <p:sldId id="280" r:id="rId9"/>
    <p:sldId id="281" r:id="rId10"/>
    <p:sldId id="282" r:id="rId11"/>
    <p:sldId id="273" r:id="rId12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c0003" initials="r" lastIdx="1" clrIdx="0">
    <p:extLst>
      <p:ext uri="{19B8F6BF-5375-455C-9EA6-DF929625EA0E}">
        <p15:presenceInfo xmlns:p15="http://schemas.microsoft.com/office/powerpoint/2012/main" userId="ruc0003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483" y="77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18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0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152" y="526474"/>
            <a:ext cx="1643897" cy="1282240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339502"/>
            <a:ext cx="4212468" cy="446449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77661" y="717544"/>
            <a:ext cx="3834426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 hodnocení investic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322766" y="3057804"/>
            <a:ext cx="2916324" cy="10261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indexu rentability</a:t>
            </a:r>
          </a:p>
          <a:p>
            <a:pPr marL="0" indent="0" algn="r">
              <a:buNone/>
            </a:pPr>
            <a:r>
              <a:rPr lang="cs-CZ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doby splatnosti</a:t>
            </a:r>
            <a:endParaRPr lang="cs-CZ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085184" y="4253593"/>
            <a:ext cx="1512168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675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Ing. Petra </a:t>
            </a:r>
            <a:r>
              <a:rPr lang="cs-CZ" altLang="cs-CZ" sz="675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Růčková</a:t>
            </a:r>
            <a:r>
              <a:rPr lang="cs-CZ" altLang="cs-CZ" sz="675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 algn="r"/>
            <a:r>
              <a:rPr lang="cs-CZ" altLang="cs-CZ" sz="675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  <a:endParaRPr lang="cs-CZ" altLang="cs-CZ" sz="675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5328592" cy="507703"/>
          </a:xfrm>
        </p:spPr>
        <p:txBody>
          <a:bodyPr/>
          <a:lstStyle/>
          <a:p>
            <a:r>
              <a:rPr lang="cs-CZ" dirty="0" smtClean="0"/>
              <a:t>Metoda doby splatnosti PBP a DPBP – </a:t>
            </a:r>
            <a:r>
              <a:rPr lang="cs-CZ" dirty="0"/>
              <a:t>typové příklady</a:t>
            </a:r>
          </a:p>
        </p:txBody>
      </p:sp>
      <p:sp>
        <p:nvSpPr>
          <p:cNvPr id="3" name="Obdélník 2"/>
          <p:cNvSpPr/>
          <p:nvPr/>
        </p:nvSpPr>
        <p:spPr>
          <a:xfrm>
            <a:off x="188640" y="843558"/>
            <a:ext cx="56166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1400" dirty="0" smtClean="0"/>
              <a:t>Posuďte projekty pomocí metody PBP a metody diskontované PBP, </a:t>
            </a:r>
            <a:r>
              <a:rPr lang="cs-CZ" altLang="cs-CZ" sz="1400" dirty="0"/>
              <a:t>jestliže víte, že alternativní náklady jsou rovny 8 %. Výsledky komentujte.</a:t>
            </a:r>
          </a:p>
          <a:p>
            <a:endParaRPr lang="cs-CZ" altLang="cs-CZ" sz="1400" dirty="0"/>
          </a:p>
        </p:txBody>
      </p:sp>
      <p:graphicFrame>
        <p:nvGraphicFramePr>
          <p:cNvPr id="4" name="Zástupný symbol pro obsah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592890"/>
              </p:ext>
            </p:extLst>
          </p:nvPr>
        </p:nvGraphicFramePr>
        <p:xfrm>
          <a:off x="260648" y="1419622"/>
          <a:ext cx="4752528" cy="1219200"/>
        </p:xfrm>
        <a:graphic>
          <a:graphicData uri="http://schemas.openxmlformats.org/drawingml/2006/table">
            <a:tbl>
              <a:tblPr/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896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</a:rPr>
                        <a:t>Rok</a:t>
                      </a:r>
                    </a:p>
                  </a:txBody>
                  <a:tcPr marL="57508" marR="5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projekt A</a:t>
                      </a:r>
                    </a:p>
                  </a:txBody>
                  <a:tcPr marL="57508" marR="5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projekt B</a:t>
                      </a:r>
                    </a:p>
                  </a:txBody>
                  <a:tcPr marL="57508" marR="5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96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cs-CZ" sz="1600" dirty="0">
                        <a:latin typeface="Times New Roman"/>
                        <a:ea typeface="Times New Roman"/>
                      </a:endParaRPr>
                    </a:p>
                  </a:txBody>
                  <a:tcPr marL="57508" marR="5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</a:rPr>
                        <a:t>-100.000,-</a:t>
                      </a:r>
                    </a:p>
                  </a:txBody>
                  <a:tcPr marL="57508" marR="5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-50.000,-</a:t>
                      </a:r>
                    </a:p>
                  </a:txBody>
                  <a:tcPr marL="57508" marR="5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96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600" dirty="0">
                        <a:latin typeface="Times New Roman"/>
                        <a:ea typeface="Times New Roman"/>
                      </a:endParaRPr>
                    </a:p>
                  </a:txBody>
                  <a:tcPr marL="57508" marR="5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cs-CZ" sz="1600" dirty="0" smtClean="0">
                          <a:latin typeface="Times New Roman"/>
                          <a:ea typeface="Times New Roman"/>
                        </a:rPr>
                        <a:t>00.000</a:t>
                      </a:r>
                      <a:r>
                        <a:rPr lang="cs-CZ" sz="1600" dirty="0">
                          <a:latin typeface="Times New Roman"/>
                          <a:ea typeface="Times New Roman"/>
                        </a:rPr>
                        <a:t>,-</a:t>
                      </a:r>
                    </a:p>
                  </a:txBody>
                  <a:tcPr marL="57508" marR="5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</a:rPr>
                        <a:t>-50.000,-</a:t>
                      </a:r>
                    </a:p>
                  </a:txBody>
                  <a:tcPr marL="57508" marR="5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96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cs-CZ" sz="1600" dirty="0">
                        <a:latin typeface="Times New Roman"/>
                        <a:ea typeface="Times New Roman"/>
                      </a:endParaRPr>
                    </a:p>
                  </a:txBody>
                  <a:tcPr marL="57508" marR="5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50.000,-</a:t>
                      </a:r>
                    </a:p>
                  </a:txBody>
                  <a:tcPr marL="57508" marR="5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latin typeface="Times New Roman"/>
                          <a:ea typeface="Times New Roman"/>
                        </a:rPr>
                        <a:t>75.000</a:t>
                      </a:r>
                      <a:r>
                        <a:rPr lang="cs-CZ" sz="1600" dirty="0">
                          <a:latin typeface="Times New Roman"/>
                          <a:ea typeface="Times New Roman"/>
                        </a:rPr>
                        <a:t>,-</a:t>
                      </a:r>
                    </a:p>
                  </a:txBody>
                  <a:tcPr marL="57508" marR="5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96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cs-CZ" sz="1600" dirty="0">
                        <a:latin typeface="Times New Roman"/>
                        <a:ea typeface="Times New Roman"/>
                      </a:endParaRPr>
                    </a:p>
                  </a:txBody>
                  <a:tcPr marL="57508" marR="5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600">
                        <a:latin typeface="Times New Roman"/>
                        <a:ea typeface="Times New Roman"/>
                      </a:endParaRPr>
                    </a:p>
                  </a:txBody>
                  <a:tcPr marL="57508" marR="5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latin typeface="Times New Roman"/>
                          <a:ea typeface="Times New Roman"/>
                        </a:rPr>
                        <a:t>75.000</a:t>
                      </a:r>
                      <a:r>
                        <a:rPr lang="cs-CZ" sz="1600" dirty="0">
                          <a:latin typeface="Times New Roman"/>
                          <a:ea typeface="Times New Roman"/>
                        </a:rPr>
                        <a:t>,-</a:t>
                      </a:r>
                    </a:p>
                  </a:txBody>
                  <a:tcPr marL="57508" marR="5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Obrázek 4" descr="Calculation White Male 3D Model · Free image on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572" y="4146234"/>
            <a:ext cx="830083" cy="830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08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Health and Fitness - Weights - Apple | Working out with ...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98" y="1170330"/>
            <a:ext cx="1360052" cy="90714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542926" y="2052638"/>
            <a:ext cx="5591175" cy="1027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25" b="1" dirty="0">
                <a:solidFill>
                  <a:srgbClr val="008080"/>
                </a:solidFill>
              </a:rPr>
              <a:t>Příklady procvičujte na cvičných příkladech </a:t>
            </a:r>
          </a:p>
          <a:p>
            <a:pPr algn="ctr"/>
            <a:endParaRPr lang="cs-CZ" sz="2025" b="1" dirty="0">
              <a:solidFill>
                <a:srgbClr val="008080"/>
              </a:solidFill>
            </a:endParaRPr>
          </a:p>
          <a:p>
            <a:pPr algn="ctr"/>
            <a:r>
              <a:rPr lang="cs-CZ" sz="2025" b="1" dirty="0">
                <a:solidFill>
                  <a:srgbClr val="008080"/>
                </a:solidFill>
              </a:rPr>
              <a:t>a děkuji za pozornost</a:t>
            </a:r>
          </a:p>
        </p:txBody>
      </p:sp>
      <p:pic>
        <p:nvPicPr>
          <p:cNvPr id="5" name="Obrázek 4" descr="Thank You - Wooden Tile Images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670" y="2935572"/>
            <a:ext cx="1888331" cy="125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48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</a:t>
            </a:r>
            <a:r>
              <a:rPr lang="cs-CZ" dirty="0" err="1" smtClean="0"/>
              <a:t>videotutoriálu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217984" y="915566"/>
            <a:ext cx="513056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>
                <a:solidFill>
                  <a:srgbClr val="307871"/>
                </a:solidFill>
              </a:rPr>
              <a:t>Cílem tohoto </a:t>
            </a:r>
            <a:r>
              <a:rPr lang="cs-CZ" sz="1600" dirty="0" err="1">
                <a:solidFill>
                  <a:srgbClr val="307871"/>
                </a:solidFill>
              </a:rPr>
              <a:t>videotutoriálu</a:t>
            </a:r>
            <a:r>
              <a:rPr lang="cs-CZ" sz="1600" dirty="0">
                <a:solidFill>
                  <a:srgbClr val="307871"/>
                </a:solidFill>
              </a:rPr>
              <a:t> je:</a:t>
            </a:r>
          </a:p>
          <a:p>
            <a:pPr algn="just"/>
            <a:endParaRPr lang="cs-CZ" sz="1600" dirty="0">
              <a:solidFill>
                <a:srgbClr val="30787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307871"/>
                </a:solidFill>
              </a:rPr>
              <a:t>Zvládnutí metody indexu rentability a vymezení výhod a nevýhod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307871"/>
                </a:solidFill>
              </a:rPr>
              <a:t>Zvládnutí metody doby splatnosti a vymezení výhod a nevýhod</a:t>
            </a:r>
            <a:endParaRPr lang="cs-CZ" sz="1600" dirty="0">
              <a:solidFill>
                <a:srgbClr val="307871"/>
              </a:solidFill>
            </a:endParaRPr>
          </a:p>
          <a:p>
            <a:pPr algn="just"/>
            <a:endParaRPr lang="cs-CZ" sz="1600" dirty="0">
              <a:solidFill>
                <a:srgbClr val="307871"/>
              </a:solidFill>
            </a:endParaRPr>
          </a:p>
          <a:p>
            <a:pPr marL="417910" lvl="1" indent="-160735" algn="just">
              <a:buFont typeface="Arial" panose="020B0604020202020204" pitchFamily="34" charset="0"/>
              <a:buChar char="•"/>
            </a:pPr>
            <a:endParaRPr lang="cs-CZ" sz="1600" dirty="0">
              <a:solidFill>
                <a:srgbClr val="307871"/>
              </a:solidFill>
            </a:endParaRPr>
          </a:p>
        </p:txBody>
      </p:sp>
      <p:pic>
        <p:nvPicPr>
          <p:cNvPr id="24" name="Obrázek 23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60" y="3435846"/>
            <a:ext cx="1570482" cy="117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598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4464496" cy="507703"/>
          </a:xfrm>
        </p:spPr>
        <p:txBody>
          <a:bodyPr/>
          <a:lstStyle/>
          <a:p>
            <a:r>
              <a:rPr lang="cs-CZ" dirty="0" smtClean="0"/>
              <a:t>Metoda indexu rentability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23912" y="771550"/>
            <a:ext cx="5616624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/>
              <a:t>Index ziskovosti </a:t>
            </a:r>
            <a:r>
              <a:rPr lang="cs-CZ" dirty="0" smtClean="0"/>
              <a:t>(PI) představuje </a:t>
            </a:r>
            <a:r>
              <a:rPr lang="cs-CZ" dirty="0"/>
              <a:t>poměr mezi současnou hodnotou budoucích hotovostních toků z projektu a vstupní investicí. </a:t>
            </a:r>
            <a:endParaRPr lang="cs-CZ" altLang="cs-CZ" b="1" dirty="0"/>
          </a:p>
          <a:p>
            <a:pPr algn="just">
              <a:lnSpc>
                <a:spcPct val="90000"/>
              </a:lnSpc>
            </a:pPr>
            <a:endParaRPr lang="cs-CZ" alt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239936" y="1635646"/>
                <a:ext cx="5760640" cy="7176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 panose="02040503050406030204" pitchFamily="18" charset="0"/>
                        </a:rPr>
                        <m:t>𝐼𝑛𝑑𝑒𝑥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</a:rPr>
                        <m:t>𝑧𝑖𝑠𝑘𝑜𝑣𝑜𝑠𝑡𝑖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cs-CZ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cs-CZ" sz="140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1400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cs-CZ" sz="1400" b="0" i="1" smtClean="0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cs-CZ" sz="140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p>
                            </m:den>
                          </m:f>
                          <m:r>
                            <a:rPr lang="cs-CZ" sz="140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cs-CZ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cs-CZ" sz="14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1400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cs-CZ" sz="1400" b="0" i="1" smtClean="0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cs-CZ" sz="14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cs-CZ" sz="1400">
                              <a:latin typeface="Cambria Math" panose="02040503050406030204" pitchFamily="18" charset="0"/>
                            </a:rPr>
                            <m:t>+…+</m:t>
                          </m:r>
                          <m:f>
                            <m:fPr>
                              <m:ctrlPr>
                                <a:rPr lang="cs-CZ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cs-CZ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1400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cs-CZ" sz="1400" b="0" i="1" smtClean="0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cs-CZ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cs-CZ" sz="14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936" y="1635646"/>
                <a:ext cx="5760640" cy="7176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bdélník 7"/>
          <p:cNvSpPr/>
          <p:nvPr/>
        </p:nvSpPr>
        <p:spPr>
          <a:xfrm>
            <a:off x="526097" y="2353343"/>
            <a:ext cx="54933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kde:</a:t>
            </a:r>
          </a:p>
          <a:p>
            <a:pPr algn="just">
              <a:spcAft>
                <a:spcPts val="0"/>
              </a:spcAft>
            </a:pP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	</a:t>
            </a:r>
            <a:r>
              <a:rPr lang="cs-CZ" sz="1200" i="1">
                <a:latin typeface="Times New Roman" panose="02020603050405020304" pitchFamily="18" charset="0"/>
                <a:ea typeface="Times New Roman" panose="02020603050405020304" pitchFamily="18" charset="0"/>
              </a:rPr>
              <a:t>... </a:t>
            </a:r>
            <a:r>
              <a:rPr lang="cs-CZ" sz="1200" i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alternativní </a:t>
            </a:r>
            <a:r>
              <a:rPr lang="cs-CZ" sz="1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náklady</a:t>
            </a: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cs-CZ" sz="12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1,2, ...n</a:t>
            </a: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	... hotovostní tok v roce 1, 2 ...n</a:t>
            </a: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cs-CZ" sz="12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... hotovostní tok v roce 0 </a:t>
            </a:r>
            <a:r>
              <a:rPr lang="cs-CZ" sz="1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 tomto případě vždy jako kladné číslo</a:t>
            </a: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	... počet let</a:t>
            </a: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1412776" y="4086703"/>
                <a:ext cx="91012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𝑃𝐼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776" y="4086703"/>
                <a:ext cx="910121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ovéPole 5"/>
          <p:cNvSpPr txBox="1"/>
          <p:nvPr/>
        </p:nvSpPr>
        <p:spPr>
          <a:xfrm>
            <a:off x="476672" y="3543188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Projekt přijímáme, vyjde-li hodnota vyšší než 1.</a:t>
            </a:r>
            <a:endParaRPr lang="cs-CZ" dirty="0"/>
          </a:p>
        </p:txBody>
      </p:sp>
      <p:pic>
        <p:nvPicPr>
          <p:cNvPr id="9" name="Obrázek 8" descr="Happy Business Man Profit Vector Clipart image - Free ...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224" y="3891081"/>
            <a:ext cx="959968" cy="959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75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5600622" cy="507703"/>
          </a:xfrm>
        </p:spPr>
        <p:txBody>
          <a:bodyPr/>
          <a:lstStyle/>
          <a:p>
            <a:r>
              <a:rPr lang="cs-CZ" dirty="0" smtClean="0"/>
              <a:t>Metoda indexu rentability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74306" y="797180"/>
            <a:ext cx="56149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Metoda PI je vnímána pouze jako doplňková k metodě NPV. </a:t>
            </a:r>
            <a:r>
              <a:rPr lang="cs-CZ" altLang="cs-CZ" dirty="0"/>
              <a:t>U navzájem nezávislých projektů nevzniká žádná komplikace. Pokud platí, že NPV &gt; 0, pak i PI &gt; 1. </a:t>
            </a:r>
            <a:endParaRPr lang="cs-CZ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dirty="0" smtClean="0">
                <a:latin typeface="Times New Roman" panose="02020603050405020304" pitchFamily="18" charset="0"/>
              </a:rPr>
              <a:t>Problém u vzájemně se vylučujících projektů:</a:t>
            </a:r>
          </a:p>
          <a:p>
            <a:pPr algn="just"/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519215"/>
              </p:ext>
            </p:extLst>
          </p:nvPr>
        </p:nvGraphicFramePr>
        <p:xfrm>
          <a:off x="260648" y="2081839"/>
          <a:ext cx="5849620" cy="571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5660">
                  <a:extLst>
                    <a:ext uri="{9D8B030D-6E8A-4147-A177-3AD203B41FA5}">
                      <a16:colId xmlns:a16="http://schemas.microsoft.com/office/drawing/2014/main" val="2995535829"/>
                    </a:ext>
                  </a:extLst>
                </a:gridCol>
                <a:gridCol w="835660">
                  <a:extLst>
                    <a:ext uri="{9D8B030D-6E8A-4147-A177-3AD203B41FA5}">
                      <a16:colId xmlns:a16="http://schemas.microsoft.com/office/drawing/2014/main" val="3673202253"/>
                    </a:ext>
                  </a:extLst>
                </a:gridCol>
                <a:gridCol w="835660">
                  <a:extLst>
                    <a:ext uri="{9D8B030D-6E8A-4147-A177-3AD203B41FA5}">
                      <a16:colId xmlns:a16="http://schemas.microsoft.com/office/drawing/2014/main" val="235397209"/>
                    </a:ext>
                  </a:extLst>
                </a:gridCol>
                <a:gridCol w="835660">
                  <a:extLst>
                    <a:ext uri="{9D8B030D-6E8A-4147-A177-3AD203B41FA5}">
                      <a16:colId xmlns:a16="http://schemas.microsoft.com/office/drawing/2014/main" val="685926604"/>
                    </a:ext>
                  </a:extLst>
                </a:gridCol>
                <a:gridCol w="835660">
                  <a:extLst>
                    <a:ext uri="{9D8B030D-6E8A-4147-A177-3AD203B41FA5}">
                      <a16:colId xmlns:a16="http://schemas.microsoft.com/office/drawing/2014/main" val="1669900488"/>
                    </a:ext>
                  </a:extLst>
                </a:gridCol>
                <a:gridCol w="835660">
                  <a:extLst>
                    <a:ext uri="{9D8B030D-6E8A-4147-A177-3AD203B41FA5}">
                      <a16:colId xmlns:a16="http://schemas.microsoft.com/office/drawing/2014/main" val="144482046"/>
                    </a:ext>
                  </a:extLst>
                </a:gridCol>
                <a:gridCol w="835660">
                  <a:extLst>
                    <a:ext uri="{9D8B030D-6E8A-4147-A177-3AD203B41FA5}">
                      <a16:colId xmlns:a16="http://schemas.microsoft.com/office/drawing/2014/main" val="9923823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Projekt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</a:t>
                      </a:r>
                      <a:r>
                        <a:rPr lang="cs-CZ" sz="1200" baseline="-250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</a:t>
                      </a:r>
                      <a:r>
                        <a:rPr lang="cs-CZ" sz="1200" baseline="-250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</a:t>
                      </a:r>
                      <a:r>
                        <a:rPr lang="cs-CZ" sz="1200" baseline="-250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</a:t>
                      </a:r>
                      <a:r>
                        <a:rPr lang="cs-CZ" sz="1200" baseline="-250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PI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NPV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59835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-100.000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125.000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1,12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11.607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9106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-1.000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1.000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1.000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1.250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dirty="0"/>
                        <a:t>2,58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1.580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4916543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80639" y="2866169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Dle PI přijímáme projekt B, ale NPV směřuje k projektu A</a:t>
            </a:r>
          </a:p>
          <a:p>
            <a:r>
              <a:rPr lang="cs-CZ" dirty="0" smtClean="0"/>
              <a:t>Důvod rozporu – nízká vstupní investice projektu B</a:t>
            </a:r>
            <a:endParaRPr lang="cs-CZ" dirty="0"/>
          </a:p>
        </p:txBody>
      </p:sp>
      <p:pic>
        <p:nvPicPr>
          <p:cNvPr id="8" name="Obrázek 7" descr="Opinion Forum » Change Your Performance Mindset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795886"/>
            <a:ext cx="1525760" cy="1050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99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PI </a:t>
            </a:r>
            <a:r>
              <a:rPr lang="cs-CZ" dirty="0"/>
              <a:t>– typové příklady</a:t>
            </a:r>
          </a:p>
        </p:txBody>
      </p:sp>
      <p:sp>
        <p:nvSpPr>
          <p:cNvPr id="3" name="Obdélník 2"/>
          <p:cNvSpPr/>
          <p:nvPr/>
        </p:nvSpPr>
        <p:spPr>
          <a:xfrm>
            <a:off x="188640" y="843558"/>
            <a:ext cx="56166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1400" dirty="0"/>
              <a:t>Zhodnoťte pomocí metody </a:t>
            </a:r>
            <a:r>
              <a:rPr lang="cs-CZ" altLang="cs-CZ" sz="1400" dirty="0" smtClean="0"/>
              <a:t>PI </a:t>
            </a:r>
            <a:r>
              <a:rPr lang="cs-CZ" altLang="cs-CZ" sz="1400" dirty="0"/>
              <a:t>a posuďte následující projekty, jestliže víte, že alternativní náklady jsou rovny 8 %. Výsledky komentujte.</a:t>
            </a:r>
          </a:p>
          <a:p>
            <a:endParaRPr lang="cs-CZ" altLang="cs-CZ" sz="1400" dirty="0"/>
          </a:p>
        </p:txBody>
      </p:sp>
      <p:graphicFrame>
        <p:nvGraphicFramePr>
          <p:cNvPr id="4" name="Zástupný symbol pro obsah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0476015"/>
              </p:ext>
            </p:extLst>
          </p:nvPr>
        </p:nvGraphicFramePr>
        <p:xfrm>
          <a:off x="260648" y="1419622"/>
          <a:ext cx="4752528" cy="1219200"/>
        </p:xfrm>
        <a:graphic>
          <a:graphicData uri="http://schemas.openxmlformats.org/drawingml/2006/table">
            <a:tbl>
              <a:tblPr/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896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</a:rPr>
                        <a:t>Rok</a:t>
                      </a:r>
                    </a:p>
                  </a:txBody>
                  <a:tcPr marL="57508" marR="5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projekt A</a:t>
                      </a:r>
                    </a:p>
                  </a:txBody>
                  <a:tcPr marL="57508" marR="5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projekt B</a:t>
                      </a:r>
                    </a:p>
                  </a:txBody>
                  <a:tcPr marL="57508" marR="5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96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cs-CZ" sz="1600" dirty="0">
                        <a:latin typeface="Times New Roman"/>
                        <a:ea typeface="Times New Roman"/>
                      </a:endParaRPr>
                    </a:p>
                  </a:txBody>
                  <a:tcPr marL="57508" marR="5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</a:rPr>
                        <a:t>-100.000,-</a:t>
                      </a:r>
                    </a:p>
                  </a:txBody>
                  <a:tcPr marL="57508" marR="5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-50.000,-</a:t>
                      </a:r>
                    </a:p>
                  </a:txBody>
                  <a:tcPr marL="57508" marR="5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96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600" dirty="0">
                        <a:latin typeface="Times New Roman"/>
                        <a:ea typeface="Times New Roman"/>
                      </a:endParaRPr>
                    </a:p>
                  </a:txBody>
                  <a:tcPr marL="57508" marR="5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</a:rPr>
                        <a:t>200.000,-</a:t>
                      </a:r>
                    </a:p>
                  </a:txBody>
                  <a:tcPr marL="57508" marR="5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</a:rPr>
                        <a:t>-50.000,-</a:t>
                      </a:r>
                    </a:p>
                  </a:txBody>
                  <a:tcPr marL="57508" marR="5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96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cs-CZ" sz="1600" dirty="0">
                        <a:latin typeface="Times New Roman"/>
                        <a:ea typeface="Times New Roman"/>
                      </a:endParaRPr>
                    </a:p>
                  </a:txBody>
                  <a:tcPr marL="57508" marR="5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000" dirty="0"/>
                    </a:p>
                  </a:txBody>
                  <a:tcPr marL="57508" marR="5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</a:rPr>
                        <a:t>50.000,-</a:t>
                      </a:r>
                    </a:p>
                  </a:txBody>
                  <a:tcPr marL="57508" marR="5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96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cs-CZ" sz="1600" dirty="0">
                        <a:latin typeface="Times New Roman"/>
                        <a:ea typeface="Times New Roman"/>
                      </a:endParaRPr>
                    </a:p>
                  </a:txBody>
                  <a:tcPr marL="57508" marR="5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600">
                        <a:latin typeface="Times New Roman"/>
                        <a:ea typeface="Times New Roman"/>
                      </a:endParaRPr>
                    </a:p>
                  </a:txBody>
                  <a:tcPr marL="57508" marR="5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</a:rPr>
                        <a:t>50.000,-</a:t>
                      </a:r>
                    </a:p>
                  </a:txBody>
                  <a:tcPr marL="57508" marR="5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Obrázek 4" descr="Calculation White Male 3D Model · Free image on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572" y="4146234"/>
            <a:ext cx="830083" cy="830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64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PI </a:t>
            </a:r>
            <a:r>
              <a:rPr lang="cs-CZ" dirty="0"/>
              <a:t>– typové příklady</a:t>
            </a:r>
          </a:p>
        </p:txBody>
      </p:sp>
      <p:sp>
        <p:nvSpPr>
          <p:cNvPr id="3" name="Obdélník 2"/>
          <p:cNvSpPr/>
          <p:nvPr/>
        </p:nvSpPr>
        <p:spPr>
          <a:xfrm>
            <a:off x="188640" y="843558"/>
            <a:ext cx="56166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altLang="cs-CZ" sz="1400" dirty="0"/>
              <a:t>Předpokládejme, že hodláte investovat 250 000 Kč do projektu, který má přinést hotovostní toky ve výši 100 tis. Kč v každém z následujících </a:t>
            </a:r>
            <a:r>
              <a:rPr lang="cs-CZ" altLang="cs-CZ" sz="1400" dirty="0" smtClean="0"/>
              <a:t>tři </a:t>
            </a:r>
            <a:r>
              <a:rPr lang="cs-CZ" altLang="cs-CZ" sz="1400" dirty="0"/>
              <a:t>let. Alternativní náklady jsou 13 %. </a:t>
            </a:r>
            <a:r>
              <a:rPr lang="cs-CZ" altLang="cs-CZ" sz="1400" dirty="0" smtClean="0"/>
              <a:t>Určete index ziskovosti </a:t>
            </a:r>
            <a:r>
              <a:rPr lang="cs-CZ" altLang="cs-CZ" sz="1400" dirty="0"/>
              <a:t>tohoto </a:t>
            </a:r>
            <a:r>
              <a:rPr lang="cs-CZ" altLang="cs-CZ" sz="1400" dirty="0" smtClean="0"/>
              <a:t>projektu a porovnejte své rozhodnutí s výsledkem NPV.</a:t>
            </a:r>
            <a:endParaRPr lang="cs-CZ" altLang="cs-CZ" sz="1400" dirty="0"/>
          </a:p>
        </p:txBody>
      </p:sp>
      <p:pic>
        <p:nvPicPr>
          <p:cNvPr id="4" name="Obrázek 3" descr="Calculation White Male 3D Model · Free image on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572" y="4146234"/>
            <a:ext cx="830083" cy="830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85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doby splatnosti - PBP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16632" y="703189"/>
            <a:ext cx="63367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dirty="0"/>
              <a:t>Jedna z nejoblíbenějších a nejjednodušších metod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b="1" dirty="0"/>
              <a:t>Pravidlo PBP</a:t>
            </a:r>
            <a:r>
              <a:rPr lang="cs-CZ" altLang="cs-CZ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altLang="cs-CZ" dirty="0"/>
              <a:t>Vybrat projekt, jehož vstupní investice je splacena nejdříve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altLang="cs-CZ" dirty="0"/>
              <a:t>Případně stanovit maximální splatnost a v rámci této periody vybírat </a:t>
            </a:r>
            <a:r>
              <a:rPr lang="cs-CZ" altLang="cs-CZ" dirty="0" smtClean="0"/>
              <a:t>projekt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b="1" dirty="0" smtClean="0"/>
              <a:t>Problémy u této metody</a:t>
            </a:r>
            <a:r>
              <a:rPr lang="cs-CZ" altLang="cs-CZ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altLang="cs-CZ" dirty="0" smtClean="0"/>
              <a:t>Načasování hotovostních toků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altLang="cs-CZ" dirty="0" smtClean="0"/>
              <a:t>Existence CF po kriteriálním datu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altLang="cs-CZ" dirty="0" smtClean="0"/>
              <a:t>Libovolnost kritéria</a:t>
            </a:r>
            <a:endParaRPr lang="cs-CZ" altLang="cs-CZ" dirty="0"/>
          </a:p>
        </p:txBody>
      </p:sp>
      <p:graphicFrame>
        <p:nvGraphicFramePr>
          <p:cNvPr id="6" name="Group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2035059"/>
              </p:ext>
            </p:extLst>
          </p:nvPr>
        </p:nvGraphicFramePr>
        <p:xfrm>
          <a:off x="3068960" y="3003798"/>
          <a:ext cx="3601615" cy="1920240"/>
        </p:xfrm>
        <a:graphic>
          <a:graphicData uri="http://schemas.openxmlformats.org/drawingml/2006/table">
            <a:tbl>
              <a:tblPr/>
              <a:tblGrid>
                <a:gridCol w="54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2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8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4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1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Rok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PBP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690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4752528" cy="507703"/>
          </a:xfrm>
        </p:spPr>
        <p:txBody>
          <a:bodyPr/>
          <a:lstStyle/>
          <a:p>
            <a:r>
              <a:rPr lang="cs-CZ" dirty="0" smtClean="0"/>
              <a:t>Metoda doby splatnosti </a:t>
            </a:r>
            <a:r>
              <a:rPr lang="cs-CZ" dirty="0"/>
              <a:t>– typové příklady</a:t>
            </a:r>
          </a:p>
        </p:txBody>
      </p:sp>
      <p:sp>
        <p:nvSpPr>
          <p:cNvPr id="3" name="Obdélník 2"/>
          <p:cNvSpPr/>
          <p:nvPr/>
        </p:nvSpPr>
        <p:spPr>
          <a:xfrm>
            <a:off x="188640" y="843558"/>
            <a:ext cx="56166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1400" dirty="0"/>
              <a:t>Zhodnoťte pomocí metody </a:t>
            </a:r>
            <a:r>
              <a:rPr lang="cs-CZ" altLang="cs-CZ" sz="1400" dirty="0" smtClean="0"/>
              <a:t>PBP </a:t>
            </a:r>
            <a:r>
              <a:rPr lang="cs-CZ" altLang="cs-CZ" sz="1400" dirty="0"/>
              <a:t>a posuďte následující projekty, jestliže víte, že alternativní náklady jsou rovny 8 %. Výsledky komentujte.</a:t>
            </a:r>
          </a:p>
          <a:p>
            <a:endParaRPr lang="cs-CZ" altLang="cs-CZ" sz="1400" dirty="0"/>
          </a:p>
        </p:txBody>
      </p:sp>
      <p:graphicFrame>
        <p:nvGraphicFramePr>
          <p:cNvPr id="4" name="Zástupný symbol pro obsah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0476015"/>
              </p:ext>
            </p:extLst>
          </p:nvPr>
        </p:nvGraphicFramePr>
        <p:xfrm>
          <a:off x="260648" y="1419622"/>
          <a:ext cx="4752528" cy="1219200"/>
        </p:xfrm>
        <a:graphic>
          <a:graphicData uri="http://schemas.openxmlformats.org/drawingml/2006/table">
            <a:tbl>
              <a:tblPr/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896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</a:rPr>
                        <a:t>Rok</a:t>
                      </a:r>
                    </a:p>
                  </a:txBody>
                  <a:tcPr marL="57508" marR="5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projekt A</a:t>
                      </a:r>
                    </a:p>
                  </a:txBody>
                  <a:tcPr marL="57508" marR="5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projekt B</a:t>
                      </a:r>
                    </a:p>
                  </a:txBody>
                  <a:tcPr marL="57508" marR="5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96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cs-CZ" sz="1600" dirty="0">
                        <a:latin typeface="Times New Roman"/>
                        <a:ea typeface="Times New Roman"/>
                      </a:endParaRPr>
                    </a:p>
                  </a:txBody>
                  <a:tcPr marL="57508" marR="5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</a:rPr>
                        <a:t>-100.000,-</a:t>
                      </a:r>
                    </a:p>
                  </a:txBody>
                  <a:tcPr marL="57508" marR="5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-50.000,-</a:t>
                      </a:r>
                    </a:p>
                  </a:txBody>
                  <a:tcPr marL="57508" marR="5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96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600" dirty="0">
                        <a:latin typeface="Times New Roman"/>
                        <a:ea typeface="Times New Roman"/>
                      </a:endParaRPr>
                    </a:p>
                  </a:txBody>
                  <a:tcPr marL="57508" marR="5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</a:rPr>
                        <a:t>200.000,-</a:t>
                      </a:r>
                    </a:p>
                  </a:txBody>
                  <a:tcPr marL="57508" marR="5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</a:rPr>
                        <a:t>-50.000,-</a:t>
                      </a:r>
                    </a:p>
                  </a:txBody>
                  <a:tcPr marL="57508" marR="5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96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cs-CZ" sz="1600" dirty="0">
                        <a:latin typeface="Times New Roman"/>
                        <a:ea typeface="Times New Roman"/>
                      </a:endParaRPr>
                    </a:p>
                  </a:txBody>
                  <a:tcPr marL="57508" marR="5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000" dirty="0"/>
                    </a:p>
                  </a:txBody>
                  <a:tcPr marL="57508" marR="5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</a:rPr>
                        <a:t>50.000,-</a:t>
                      </a:r>
                    </a:p>
                  </a:txBody>
                  <a:tcPr marL="57508" marR="5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96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cs-CZ" sz="1600" dirty="0">
                        <a:latin typeface="Times New Roman"/>
                        <a:ea typeface="Times New Roman"/>
                      </a:endParaRPr>
                    </a:p>
                  </a:txBody>
                  <a:tcPr marL="57508" marR="5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600">
                        <a:latin typeface="Times New Roman"/>
                        <a:ea typeface="Times New Roman"/>
                      </a:endParaRPr>
                    </a:p>
                  </a:txBody>
                  <a:tcPr marL="57508" marR="5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</a:rPr>
                        <a:t>50.000,-</a:t>
                      </a:r>
                    </a:p>
                  </a:txBody>
                  <a:tcPr marL="57508" marR="5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Obrázek 4" descr="Calculation White Male 3D Model · Free image on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572" y="4146234"/>
            <a:ext cx="830083" cy="830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98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4752528" cy="507703"/>
          </a:xfrm>
        </p:spPr>
        <p:txBody>
          <a:bodyPr/>
          <a:lstStyle/>
          <a:p>
            <a:r>
              <a:rPr lang="cs-CZ" dirty="0" smtClean="0"/>
              <a:t>Diskontovaná metoda doby splatnosti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88640" y="843558"/>
            <a:ext cx="561662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Napravuje nedostatek PBP v tom, že nejprve diskontuje hotovostní toky a teprve následně zkoumá dobu </a:t>
            </a:r>
            <a:r>
              <a:rPr lang="cs-CZ" altLang="cs-CZ" dirty="0" smtClean="0"/>
              <a:t>splatnosti</a:t>
            </a:r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dirty="0" smtClean="0"/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b="1" dirty="0" smtClean="0"/>
              <a:t>Výhody metody</a:t>
            </a:r>
            <a:endParaRPr lang="cs-CZ" altLang="cs-CZ" b="1" dirty="0"/>
          </a:p>
          <a:p>
            <a:pPr marL="1200150" lvl="2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Bere v potaz načasování CF</a:t>
            </a:r>
          </a:p>
          <a:p>
            <a:pPr marL="1200150" lvl="2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Zahrnuje alternativní náklady (tržní faktory)</a:t>
            </a:r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b="1" dirty="0" smtClean="0"/>
              <a:t>Nevýhody metody</a:t>
            </a:r>
            <a:endParaRPr lang="cs-CZ" altLang="cs-CZ" b="1" dirty="0"/>
          </a:p>
          <a:p>
            <a:pPr marL="1200150" lvl="2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Nebere v úvahu CF po kriteriálním datu</a:t>
            </a:r>
          </a:p>
          <a:p>
            <a:pPr marL="1200150" lvl="2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Preferuje krátkodobé projekty</a:t>
            </a:r>
          </a:p>
          <a:p>
            <a:pPr algn="just"/>
            <a:endParaRPr lang="cs-CZ" altLang="cs-CZ" sz="1400" dirty="0"/>
          </a:p>
        </p:txBody>
      </p:sp>
      <p:pic>
        <p:nvPicPr>
          <p:cNvPr id="6" name="Obrázek 5" descr="You're doing it all wrong: 8 terrible Facebook contest ...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151" y="3435846"/>
            <a:ext cx="1499111" cy="1234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82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3547</TotalTime>
  <Words>623</Words>
  <Application>Microsoft Office PowerPoint</Application>
  <PresentationFormat>Vlastní</PresentationFormat>
  <Paragraphs>143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 Math</vt:lpstr>
      <vt:lpstr>Times New Roman</vt:lpstr>
      <vt:lpstr>Wingdings</vt:lpstr>
      <vt:lpstr>SLU</vt:lpstr>
      <vt:lpstr>Metody hodnocení investic</vt:lpstr>
      <vt:lpstr>Cíl videotutoriálu</vt:lpstr>
      <vt:lpstr>Metoda indexu rentability</vt:lpstr>
      <vt:lpstr>Metoda indexu rentability</vt:lpstr>
      <vt:lpstr>PI – typové příklady</vt:lpstr>
      <vt:lpstr>PI – typové příklady</vt:lpstr>
      <vt:lpstr>Metoda doby splatnosti - PBP</vt:lpstr>
      <vt:lpstr>Metoda doby splatnosti – typové příklady</vt:lpstr>
      <vt:lpstr>Diskontovaná metoda doby splatnosti</vt:lpstr>
      <vt:lpstr>Metoda doby splatnosti PBP a DPBP – typové příklady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ruc0003</cp:lastModifiedBy>
  <cp:revision>75</cp:revision>
  <dcterms:created xsi:type="dcterms:W3CDTF">2016-07-06T15:42:34Z</dcterms:created>
  <dcterms:modified xsi:type="dcterms:W3CDTF">2020-10-12T08:03:01Z</dcterms:modified>
</cp:coreProperties>
</file>