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5" r:id="rId4"/>
    <p:sldId id="283" r:id="rId5"/>
    <p:sldId id="284" r:id="rId6"/>
    <p:sldId id="278" r:id="rId7"/>
    <p:sldId id="270" r:id="rId8"/>
    <p:sldId id="285" r:id="rId9"/>
    <p:sldId id="286" r:id="rId10"/>
    <p:sldId id="287" r:id="rId11"/>
    <p:sldId id="273" r:id="rId12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c0003" initials="r" lastIdx="1" clrIdx="0">
    <p:extLst>
      <p:ext uri="{19B8F6BF-5375-455C-9EA6-DF929625EA0E}">
        <p15:presenceInfo xmlns:p15="http://schemas.microsoft.com/office/powerpoint/2012/main" userId="ruc000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7" y="29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E5071-EF8E-421F-B732-ADE60E1A8365}" type="doc">
      <dgm:prSet loTypeId="urn:microsoft.com/office/officeart/2005/8/layout/pyramid4" loCatId="pyramid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3E6C7962-EE4B-4ED3-8161-C14B65A6B378}">
      <dgm:prSet phldrT="[Text]"/>
      <dgm:spPr/>
      <dgm:t>
        <a:bodyPr/>
        <a:lstStyle/>
        <a:p>
          <a:r>
            <a:rPr lang="cs-CZ" b="1" dirty="0" smtClean="0"/>
            <a:t>výnos</a:t>
          </a:r>
          <a:endParaRPr lang="cs-CZ" b="1" dirty="0"/>
        </a:p>
      </dgm:t>
    </dgm:pt>
    <dgm:pt modelId="{1383EDF3-4412-411C-92CE-6DB20466E30B}" type="parTrans" cxnId="{9E85C984-47F9-4148-A501-464E9961B79E}">
      <dgm:prSet/>
      <dgm:spPr/>
      <dgm:t>
        <a:bodyPr/>
        <a:lstStyle/>
        <a:p>
          <a:endParaRPr lang="cs-CZ" b="1"/>
        </a:p>
      </dgm:t>
    </dgm:pt>
    <dgm:pt modelId="{2077DD68-F4C5-4F25-BE0C-E9BDD19C7B74}" type="sibTrans" cxnId="{9E85C984-47F9-4148-A501-464E9961B79E}">
      <dgm:prSet/>
      <dgm:spPr/>
      <dgm:t>
        <a:bodyPr/>
        <a:lstStyle/>
        <a:p>
          <a:endParaRPr lang="cs-CZ" b="1"/>
        </a:p>
      </dgm:t>
    </dgm:pt>
    <dgm:pt modelId="{2803B847-7896-4EB6-AD8E-2BB5623C6322}">
      <dgm:prSet phldrT="[Text]"/>
      <dgm:spPr/>
      <dgm:t>
        <a:bodyPr/>
        <a:lstStyle/>
        <a:p>
          <a:r>
            <a:rPr lang="cs-CZ" b="1" dirty="0" smtClean="0"/>
            <a:t>riziko</a:t>
          </a:r>
          <a:endParaRPr lang="cs-CZ" b="1" dirty="0"/>
        </a:p>
      </dgm:t>
    </dgm:pt>
    <dgm:pt modelId="{A29638D8-17F0-4675-9BEE-39E00F86520F}" type="parTrans" cxnId="{1A54A44F-7C38-42FB-B46D-5A1926B55289}">
      <dgm:prSet/>
      <dgm:spPr/>
      <dgm:t>
        <a:bodyPr/>
        <a:lstStyle/>
        <a:p>
          <a:endParaRPr lang="cs-CZ" b="1"/>
        </a:p>
      </dgm:t>
    </dgm:pt>
    <dgm:pt modelId="{706F8E46-B9F6-4DC7-B034-5610627D89CF}" type="sibTrans" cxnId="{1A54A44F-7C38-42FB-B46D-5A1926B55289}">
      <dgm:prSet/>
      <dgm:spPr/>
      <dgm:t>
        <a:bodyPr/>
        <a:lstStyle/>
        <a:p>
          <a:endParaRPr lang="cs-CZ" b="1"/>
        </a:p>
      </dgm:t>
    </dgm:pt>
    <dgm:pt modelId="{7424F9DB-FB03-4683-9EB6-BD8938A9ACE4}">
      <dgm:prSet phldrT="[Text]" custT="1"/>
      <dgm:spPr/>
      <dgm:t>
        <a:bodyPr/>
        <a:lstStyle/>
        <a:p>
          <a:r>
            <a:rPr lang="cs-CZ" sz="600" b="1" dirty="0" smtClean="0"/>
            <a:t>MAGICKÝ TROJÚHELNIK</a:t>
          </a:r>
          <a:endParaRPr lang="cs-CZ" sz="600" b="1" dirty="0"/>
        </a:p>
      </dgm:t>
    </dgm:pt>
    <dgm:pt modelId="{98F43B36-80B5-4919-9188-DABC588E3771}" type="parTrans" cxnId="{C720C8D1-C06F-4E05-BDB8-A6E51D78E951}">
      <dgm:prSet/>
      <dgm:spPr/>
      <dgm:t>
        <a:bodyPr/>
        <a:lstStyle/>
        <a:p>
          <a:endParaRPr lang="cs-CZ" b="1"/>
        </a:p>
      </dgm:t>
    </dgm:pt>
    <dgm:pt modelId="{D1F8C6E6-4A1B-4C9B-9224-C6F6D69728C9}" type="sibTrans" cxnId="{C720C8D1-C06F-4E05-BDB8-A6E51D78E951}">
      <dgm:prSet/>
      <dgm:spPr/>
      <dgm:t>
        <a:bodyPr/>
        <a:lstStyle/>
        <a:p>
          <a:endParaRPr lang="cs-CZ" b="1"/>
        </a:p>
      </dgm:t>
    </dgm:pt>
    <dgm:pt modelId="{34BF0B25-8CCC-4AEF-88C2-3FCC564ED183}">
      <dgm:prSet phldrT="[Text]"/>
      <dgm:spPr/>
      <dgm:t>
        <a:bodyPr/>
        <a:lstStyle/>
        <a:p>
          <a:r>
            <a:rPr lang="cs-CZ" b="1" dirty="0" smtClean="0"/>
            <a:t>likvidita</a:t>
          </a:r>
          <a:endParaRPr lang="cs-CZ" b="1" dirty="0"/>
        </a:p>
      </dgm:t>
    </dgm:pt>
    <dgm:pt modelId="{B4B6CFF7-DF43-45A3-BD69-BC6239700CF8}" type="parTrans" cxnId="{1B13D316-D91F-4F5F-B0F8-DF7D35D8018D}">
      <dgm:prSet/>
      <dgm:spPr/>
      <dgm:t>
        <a:bodyPr/>
        <a:lstStyle/>
        <a:p>
          <a:endParaRPr lang="cs-CZ" b="1"/>
        </a:p>
      </dgm:t>
    </dgm:pt>
    <dgm:pt modelId="{6BE2E4F7-A30A-4AC9-B408-CC5B278779D5}" type="sibTrans" cxnId="{1B13D316-D91F-4F5F-B0F8-DF7D35D8018D}">
      <dgm:prSet/>
      <dgm:spPr/>
      <dgm:t>
        <a:bodyPr/>
        <a:lstStyle/>
        <a:p>
          <a:endParaRPr lang="cs-CZ" b="1"/>
        </a:p>
      </dgm:t>
    </dgm:pt>
    <dgm:pt modelId="{B7CA5B60-6388-4009-A315-B8720BA735CF}" type="pres">
      <dgm:prSet presAssocID="{08DE5071-EF8E-421F-B732-ADE60E1A836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0438002-BFD2-45F7-A82F-355338E66594}" type="pres">
      <dgm:prSet presAssocID="{08DE5071-EF8E-421F-B732-ADE60E1A8365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C207A2-67A2-466F-BD52-183FF8BAF085}" type="pres">
      <dgm:prSet presAssocID="{08DE5071-EF8E-421F-B732-ADE60E1A8365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74BB78-223F-4FB9-B0D4-394E6FCD767F}" type="pres">
      <dgm:prSet presAssocID="{08DE5071-EF8E-421F-B732-ADE60E1A8365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A452E9-7B49-426B-8039-63EEE717C4D2}" type="pres">
      <dgm:prSet presAssocID="{08DE5071-EF8E-421F-B732-ADE60E1A8365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DE001C-7571-43EE-8EB0-44EAC68D388F}" type="presOf" srcId="{7424F9DB-FB03-4683-9EB6-BD8938A9ACE4}" destId="{C174BB78-223F-4FB9-B0D4-394E6FCD767F}" srcOrd="0" destOrd="0" presId="urn:microsoft.com/office/officeart/2005/8/layout/pyramid4"/>
    <dgm:cxn modelId="{C71E7EFF-240B-4F1D-AA87-DE8D9F60405C}" type="presOf" srcId="{08DE5071-EF8E-421F-B732-ADE60E1A8365}" destId="{B7CA5B60-6388-4009-A315-B8720BA735CF}" srcOrd="0" destOrd="0" presId="urn:microsoft.com/office/officeart/2005/8/layout/pyramid4"/>
    <dgm:cxn modelId="{1B13D316-D91F-4F5F-B0F8-DF7D35D8018D}" srcId="{08DE5071-EF8E-421F-B732-ADE60E1A8365}" destId="{34BF0B25-8CCC-4AEF-88C2-3FCC564ED183}" srcOrd="3" destOrd="0" parTransId="{B4B6CFF7-DF43-45A3-BD69-BC6239700CF8}" sibTransId="{6BE2E4F7-A30A-4AC9-B408-CC5B278779D5}"/>
    <dgm:cxn modelId="{9E85C984-47F9-4148-A501-464E9961B79E}" srcId="{08DE5071-EF8E-421F-B732-ADE60E1A8365}" destId="{3E6C7962-EE4B-4ED3-8161-C14B65A6B378}" srcOrd="0" destOrd="0" parTransId="{1383EDF3-4412-411C-92CE-6DB20466E30B}" sibTransId="{2077DD68-F4C5-4F25-BE0C-E9BDD19C7B74}"/>
    <dgm:cxn modelId="{74AFD64A-F93D-4754-903E-4B7734147BAD}" type="presOf" srcId="{3E6C7962-EE4B-4ED3-8161-C14B65A6B378}" destId="{20438002-BFD2-45F7-A82F-355338E66594}" srcOrd="0" destOrd="0" presId="urn:microsoft.com/office/officeart/2005/8/layout/pyramid4"/>
    <dgm:cxn modelId="{17C29C61-53B8-49DF-A880-1BF02BA2E0C2}" type="presOf" srcId="{34BF0B25-8CCC-4AEF-88C2-3FCC564ED183}" destId="{39A452E9-7B49-426B-8039-63EEE717C4D2}" srcOrd="0" destOrd="0" presId="urn:microsoft.com/office/officeart/2005/8/layout/pyramid4"/>
    <dgm:cxn modelId="{C720C8D1-C06F-4E05-BDB8-A6E51D78E951}" srcId="{08DE5071-EF8E-421F-B732-ADE60E1A8365}" destId="{7424F9DB-FB03-4683-9EB6-BD8938A9ACE4}" srcOrd="2" destOrd="0" parTransId="{98F43B36-80B5-4919-9188-DABC588E3771}" sibTransId="{D1F8C6E6-4A1B-4C9B-9224-C6F6D69728C9}"/>
    <dgm:cxn modelId="{DE2E3C23-A4E1-438E-A6D9-CFB53D43F39B}" type="presOf" srcId="{2803B847-7896-4EB6-AD8E-2BB5623C6322}" destId="{0CC207A2-67A2-466F-BD52-183FF8BAF085}" srcOrd="0" destOrd="0" presId="urn:microsoft.com/office/officeart/2005/8/layout/pyramid4"/>
    <dgm:cxn modelId="{1A54A44F-7C38-42FB-B46D-5A1926B55289}" srcId="{08DE5071-EF8E-421F-B732-ADE60E1A8365}" destId="{2803B847-7896-4EB6-AD8E-2BB5623C6322}" srcOrd="1" destOrd="0" parTransId="{A29638D8-17F0-4675-9BEE-39E00F86520F}" sibTransId="{706F8E46-B9F6-4DC7-B034-5610627D89CF}"/>
    <dgm:cxn modelId="{41661A57-B098-41A8-962A-E7A5033F2E77}" type="presParOf" srcId="{B7CA5B60-6388-4009-A315-B8720BA735CF}" destId="{20438002-BFD2-45F7-A82F-355338E66594}" srcOrd="0" destOrd="0" presId="urn:microsoft.com/office/officeart/2005/8/layout/pyramid4"/>
    <dgm:cxn modelId="{80BE9036-8CFA-4AD5-A316-318D293D658C}" type="presParOf" srcId="{B7CA5B60-6388-4009-A315-B8720BA735CF}" destId="{0CC207A2-67A2-466F-BD52-183FF8BAF085}" srcOrd="1" destOrd="0" presId="urn:microsoft.com/office/officeart/2005/8/layout/pyramid4"/>
    <dgm:cxn modelId="{1FDBE6C3-F810-4856-BB1A-2C7FA9A1B99F}" type="presParOf" srcId="{B7CA5B60-6388-4009-A315-B8720BA735CF}" destId="{C174BB78-223F-4FB9-B0D4-394E6FCD767F}" srcOrd="2" destOrd="0" presId="urn:microsoft.com/office/officeart/2005/8/layout/pyramid4"/>
    <dgm:cxn modelId="{E4D9155C-A54D-421F-99D6-C4D62E14B13B}" type="presParOf" srcId="{B7CA5B60-6388-4009-A315-B8720BA735CF}" destId="{39A452E9-7B49-426B-8039-63EEE717C4D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38002-BFD2-45F7-A82F-355338E66594}">
      <dsp:nvSpPr>
        <dsp:cNvPr id="0" name=""/>
        <dsp:cNvSpPr/>
      </dsp:nvSpPr>
      <dsp:spPr>
        <a:xfrm>
          <a:off x="2517688" y="0"/>
          <a:ext cx="1230052" cy="1230052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výnos</a:t>
          </a:r>
          <a:endParaRPr lang="cs-CZ" sz="1100" b="1" kern="1200" dirty="0"/>
        </a:p>
      </dsp:txBody>
      <dsp:txXfrm>
        <a:off x="2825201" y="615026"/>
        <a:ext cx="615026" cy="615026"/>
      </dsp:txXfrm>
    </dsp:sp>
    <dsp:sp modelId="{0CC207A2-67A2-466F-BD52-183FF8BAF085}">
      <dsp:nvSpPr>
        <dsp:cNvPr id="0" name=""/>
        <dsp:cNvSpPr/>
      </dsp:nvSpPr>
      <dsp:spPr>
        <a:xfrm>
          <a:off x="1902662" y="1230052"/>
          <a:ext cx="1230052" cy="1230052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riziko</a:t>
          </a:r>
          <a:endParaRPr lang="cs-CZ" sz="1100" b="1" kern="1200" dirty="0"/>
        </a:p>
      </dsp:txBody>
      <dsp:txXfrm>
        <a:off x="2210175" y="1845078"/>
        <a:ext cx="615026" cy="615026"/>
      </dsp:txXfrm>
    </dsp:sp>
    <dsp:sp modelId="{C174BB78-223F-4FB9-B0D4-394E6FCD767F}">
      <dsp:nvSpPr>
        <dsp:cNvPr id="0" name=""/>
        <dsp:cNvSpPr/>
      </dsp:nvSpPr>
      <dsp:spPr>
        <a:xfrm rot="10800000">
          <a:off x="2517688" y="1230052"/>
          <a:ext cx="1230052" cy="1230052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" b="1" kern="1200" dirty="0" smtClean="0"/>
            <a:t>MAGICKÝ TROJÚHELNIK</a:t>
          </a:r>
          <a:endParaRPr lang="cs-CZ" sz="600" b="1" kern="1200" dirty="0"/>
        </a:p>
      </dsp:txBody>
      <dsp:txXfrm rot="10800000">
        <a:off x="2825201" y="1230052"/>
        <a:ext cx="615026" cy="615026"/>
      </dsp:txXfrm>
    </dsp:sp>
    <dsp:sp modelId="{39A452E9-7B49-426B-8039-63EEE717C4D2}">
      <dsp:nvSpPr>
        <dsp:cNvPr id="0" name=""/>
        <dsp:cNvSpPr/>
      </dsp:nvSpPr>
      <dsp:spPr>
        <a:xfrm>
          <a:off x="3132714" y="1230052"/>
          <a:ext cx="1230052" cy="1230052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likvidita</a:t>
          </a:r>
          <a:endParaRPr lang="cs-CZ" sz="1100" b="1" kern="1200" dirty="0"/>
        </a:p>
      </dsp:txBody>
      <dsp:txXfrm>
        <a:off x="3440227" y="1845078"/>
        <a:ext cx="615026" cy="61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526474"/>
            <a:ext cx="1643897" cy="128224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221145"/>
            <a:ext cx="4212468" cy="446449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77661" y="71754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investice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22766" y="3057804"/>
            <a:ext cx="291632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individuální investice</a:t>
            </a: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157192" y="4011910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675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112568" cy="507703"/>
          </a:xfrm>
        </p:spPr>
        <p:txBody>
          <a:bodyPr/>
          <a:lstStyle/>
          <a:p>
            <a:r>
              <a:rPr lang="cs-CZ" dirty="0"/>
              <a:t>Riziko individuální investice 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3463" y="771550"/>
            <a:ext cx="5616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1600" dirty="0"/>
              <a:t>Uvažujte aktivum A, jehož očekávaná výnosová míra činí </a:t>
            </a:r>
            <a:r>
              <a:rPr lang="cs-CZ" sz="1600" dirty="0" smtClean="0"/>
              <a:t>4,8 </a:t>
            </a:r>
            <a:r>
              <a:rPr lang="cs-CZ" sz="1600" dirty="0"/>
              <a:t>% a směrodatná odchylka </a:t>
            </a:r>
            <a:r>
              <a:rPr lang="cs-CZ" sz="1600" dirty="0" smtClean="0"/>
              <a:t>1,75 </a:t>
            </a:r>
            <a:r>
              <a:rPr lang="cs-CZ" sz="1600" dirty="0"/>
              <a:t>% a aktivum B, jehož očekávaná výnosová míra je </a:t>
            </a:r>
            <a:r>
              <a:rPr lang="cs-CZ" sz="1600" dirty="0" smtClean="0"/>
              <a:t>7,2 </a:t>
            </a:r>
            <a:r>
              <a:rPr lang="cs-CZ" sz="1600" dirty="0"/>
              <a:t>% a směrodatná odchylka 5,25 %. Určete, které z nich je vhodnější k investování, svou odpověď zdůvodněte a podpořte výpočtem.</a:t>
            </a:r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843558"/>
            <a:ext cx="1360052" cy="9071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2926" y="2052638"/>
            <a:ext cx="5591175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25" b="1" dirty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2025" b="1" dirty="0">
              <a:solidFill>
                <a:srgbClr val="008080"/>
              </a:solidFill>
            </a:endParaRPr>
          </a:p>
          <a:p>
            <a:pPr algn="ctr"/>
            <a:r>
              <a:rPr lang="cs-CZ" sz="2025" b="1" dirty="0">
                <a:solidFill>
                  <a:srgbClr val="008080"/>
                </a:solidFill>
              </a:rPr>
              <a:t>a děkuji za pozornost</a:t>
            </a: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3291830"/>
            <a:ext cx="1888331" cy="12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7984" y="915566"/>
            <a:ext cx="5130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rgbClr val="307871"/>
                </a:solidFill>
              </a:rPr>
              <a:t>Cílem tohoto </a:t>
            </a:r>
            <a:r>
              <a:rPr lang="cs-CZ" sz="1600" dirty="0" err="1">
                <a:solidFill>
                  <a:srgbClr val="307871"/>
                </a:solidFill>
              </a:rPr>
              <a:t>videotutoriálu</a:t>
            </a:r>
            <a:r>
              <a:rPr lang="cs-CZ" sz="1600" dirty="0">
                <a:solidFill>
                  <a:srgbClr val="307871"/>
                </a:solidFill>
              </a:rPr>
              <a:t> je:</a:t>
            </a: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Pochopení podstaty rizika individuální investice</a:t>
            </a:r>
            <a:endParaRPr lang="cs-CZ" sz="1600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Vyjádření očekávaného výnosu a směrodatné odchylky investice.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307871"/>
                </a:solidFill>
              </a:rPr>
              <a:t>Možnosti komparace individuálních investic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3435846"/>
            <a:ext cx="1570482" cy="1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464496" cy="507703"/>
          </a:xfrm>
        </p:spPr>
        <p:txBody>
          <a:bodyPr/>
          <a:lstStyle/>
          <a:p>
            <a:r>
              <a:rPr lang="cs-CZ" dirty="0" smtClean="0"/>
              <a:t>Definice rizika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3912" y="77155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Riziko vzniká tehdy</a:t>
            </a:r>
            <a:r>
              <a:rPr lang="cs-CZ" sz="1600" dirty="0"/>
              <a:t>, jestliže se subjekt rozhoduje a výsledek není předem jednoznačně </a:t>
            </a:r>
            <a:r>
              <a:rPr lang="cs-CZ" sz="1600" dirty="0" smtClean="0"/>
              <a:t>znám. Riziko je vyčíslitelné. 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Nejistota vzniká </a:t>
            </a:r>
            <a:r>
              <a:rPr lang="cs-CZ" sz="1600" dirty="0"/>
              <a:t>tehdy, jestliže vůbec nejsou známy budoucí důsledky současného jednání subjektu, anebo není známa pravděpodobnost, se kterou nastanou. </a:t>
            </a:r>
            <a:endParaRPr lang="cs-CZ" altLang="cs-CZ" sz="1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7013789"/>
              </p:ext>
            </p:extLst>
          </p:nvPr>
        </p:nvGraphicFramePr>
        <p:xfrm>
          <a:off x="1922016" y="1771160"/>
          <a:ext cx="6265428" cy="246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Obrázek 9" descr="Women Don’t Take Risks Like Men | Leadership Freak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48" y="3737477"/>
            <a:ext cx="1316764" cy="98757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332656" y="1971879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U </a:t>
            </a:r>
            <a:r>
              <a:rPr lang="cs-CZ" sz="1600" dirty="0"/>
              <a:t>rizika lze tyto skutečnosti </a:t>
            </a:r>
            <a:r>
              <a:rPr lang="cs-CZ" sz="1600" dirty="0" smtClean="0"/>
              <a:t>určit: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objektivně</a:t>
            </a:r>
            <a:r>
              <a:rPr lang="cs-CZ" sz="1600" dirty="0"/>
              <a:t>, protože subjekt zná frekvenci, se kterou nastávají určité jevy (logické odvození, empirický výzkum), </a:t>
            </a:r>
            <a:endParaRPr lang="cs-CZ" sz="16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subjektivně </a:t>
            </a:r>
            <a:r>
              <a:rPr lang="cs-CZ" sz="1600" dirty="0"/>
              <a:t>(zkušenost). </a:t>
            </a:r>
            <a:endParaRPr lang="cs-CZ" alt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297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464496" cy="507703"/>
          </a:xfrm>
        </p:spPr>
        <p:txBody>
          <a:bodyPr/>
          <a:lstStyle/>
          <a:p>
            <a:r>
              <a:rPr lang="cs-CZ" dirty="0" smtClean="0"/>
              <a:t>Definice vztahu rizika a výnosu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0648" y="771550"/>
            <a:ext cx="6012668" cy="364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Výnos je </a:t>
            </a:r>
            <a:r>
              <a:rPr lang="cs-CZ" sz="1600" dirty="0" smtClean="0"/>
              <a:t>vyjádřen </a:t>
            </a:r>
            <a:r>
              <a:rPr lang="cs-CZ" sz="1600" dirty="0"/>
              <a:t>pomocí rizikové prémie. </a:t>
            </a:r>
            <a:endParaRPr lang="cs-CZ" sz="1600" dirty="0" smtClean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Výše </a:t>
            </a:r>
            <a:r>
              <a:rPr lang="cs-CZ" sz="1600" dirty="0"/>
              <a:t>rizikové prémie </a:t>
            </a:r>
            <a:r>
              <a:rPr lang="cs-CZ" sz="1600" dirty="0" smtClean="0"/>
              <a:t>ukazuje </a:t>
            </a:r>
            <a:r>
              <a:rPr lang="cs-CZ" sz="1600" dirty="0"/>
              <a:t>vztah investorů k riziku. Čím větší riziko musejí podstupovat, tím </a:t>
            </a:r>
            <a:r>
              <a:rPr lang="cs-CZ" sz="1600" dirty="0" smtClean="0"/>
              <a:t>vyšší očekávaný </a:t>
            </a:r>
            <a:r>
              <a:rPr lang="cs-CZ" sz="1600" dirty="0"/>
              <a:t>výnos požadují. </a:t>
            </a:r>
            <a:endParaRPr lang="cs-CZ" sz="1600" dirty="0" smtClean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Očekávaný </a:t>
            </a:r>
            <a:r>
              <a:rPr lang="cs-CZ" sz="1600" dirty="0"/>
              <a:t>výnos je </a:t>
            </a:r>
            <a:r>
              <a:rPr lang="cs-CZ" sz="1600" dirty="0" smtClean="0"/>
              <a:t>váženým </a:t>
            </a:r>
            <a:r>
              <a:rPr lang="cs-CZ" sz="1600" dirty="0"/>
              <a:t>průměrem předpokládaných dosažených výnosností, kde vahami jsou pravděpodobnosti dosažení výnosů. </a:t>
            </a:r>
            <a:endParaRPr lang="cs-CZ" sz="1600" dirty="0" smtClean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>
              <a:defRPr/>
            </a:pPr>
            <a:r>
              <a:rPr lang="cs-CZ" sz="1400" dirty="0" smtClean="0"/>
              <a:t>kde</a:t>
            </a:r>
            <a:r>
              <a:rPr lang="cs-CZ" sz="1400" dirty="0"/>
              <a:t>:</a:t>
            </a:r>
          </a:p>
          <a:p>
            <a:pPr lvl="1">
              <a:defRPr/>
            </a:pPr>
            <a:r>
              <a:rPr lang="cs-CZ" sz="1400" dirty="0" err="1"/>
              <a:t>R</a:t>
            </a:r>
            <a:r>
              <a:rPr lang="cs-CZ" sz="1400" baseline="-25000" dirty="0" err="1"/>
              <a:t>i</a:t>
            </a:r>
            <a:r>
              <a:rPr lang="cs-CZ" sz="1400" dirty="0"/>
              <a:t>...předpokládaný dosažený výnos</a:t>
            </a:r>
          </a:p>
          <a:p>
            <a:pPr lvl="1">
              <a:defRPr/>
            </a:pPr>
            <a:r>
              <a:rPr lang="cs-CZ" sz="1400" dirty="0" err="1"/>
              <a:t>P</a:t>
            </a:r>
            <a:r>
              <a:rPr lang="cs-CZ" sz="1400" baseline="-25000" dirty="0" err="1"/>
              <a:t>i</a:t>
            </a:r>
            <a:r>
              <a:rPr lang="cs-CZ" sz="1400" dirty="0"/>
              <a:t>...pravděpodobnost dosažení výnosu</a:t>
            </a:r>
          </a:p>
          <a:p>
            <a:pPr lvl="1">
              <a:defRPr/>
            </a:pPr>
            <a:r>
              <a:rPr lang="cs-CZ" sz="1400" dirty="0"/>
              <a:t>R...očekávaný výnos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Součet pravděpodobností musí být vždy roven jedné, musí být vyčerpány všechny zvažované varianty. </a:t>
            </a:r>
            <a:endParaRPr lang="cs-CZ" altLang="cs-CZ" sz="1600" dirty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1988840" y="1995686"/>
                <a:ext cx="1944216" cy="764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sz="1600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600" i="0">
                              <a:latin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1600" dirty="0"/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840" y="1995686"/>
                <a:ext cx="1944216" cy="7645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 descr="A climate scientist assesses the threat of climate change ...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3990297"/>
            <a:ext cx="918313" cy="8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328592" cy="507703"/>
          </a:xfrm>
        </p:spPr>
        <p:txBody>
          <a:bodyPr/>
          <a:lstStyle/>
          <a:p>
            <a:r>
              <a:rPr lang="cs-CZ" dirty="0" smtClean="0"/>
              <a:t>Riziko jedné investice – rozptyl a směrodatná odchylka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614096" y="1405000"/>
                <a:ext cx="2663999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e>
                        <m:sup>
                          <m:r>
                            <a:rPr lang="cs-CZ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∗ 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96" y="1405000"/>
                <a:ext cx="2663999" cy="848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224494" y="3147814"/>
            <a:ext cx="57967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Směrodatná</a:t>
            </a:r>
            <a:r>
              <a:rPr lang="cs-CZ" dirty="0" smtClean="0"/>
              <a:t> odchylka je statistická veličina měřící výši rizika spojeného s investicí. 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Je druhou odmocninou z rozptylu.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Čím vyšší je směrodatná odchylka, tím vyšší je riziko investice.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35019" y="758669"/>
            <a:ext cx="56422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buFont typeface="Arial" panose="020B0604020202020204" pitchFamily="34" charset="0"/>
              <a:buChar char="•"/>
            </a:pPr>
            <a:r>
              <a:rPr lang="cs-CZ" altLang="cs-CZ" b="1" dirty="0"/>
              <a:t>Rozptyl</a:t>
            </a:r>
            <a:r>
              <a:rPr lang="cs-CZ" altLang="cs-CZ" dirty="0"/>
              <a:t> je vážený průměr </a:t>
            </a:r>
            <a:r>
              <a:rPr lang="cs-CZ" altLang="cs-CZ" b="1" dirty="0"/>
              <a:t>čtverců</a:t>
            </a:r>
            <a:r>
              <a:rPr lang="cs-CZ" altLang="cs-CZ" dirty="0"/>
              <a:t> odchylek, kde vahami jsou pravděpodobnosti odchylek. </a:t>
            </a:r>
            <a:endParaRPr lang="cs-CZ" altLang="cs-CZ" dirty="0" smtClean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355600" lvl="1" indent="-355600" algn="just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Rozptyl vyjadřuje jak vzájemnou odlišnost dosažených výnosů, tak jejich odlišnost od očekávané výnosnosti.</a:t>
            </a:r>
            <a:endParaRPr lang="cs-CZ" alt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681378" y="1431814"/>
            <a:ext cx="27946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100" dirty="0"/>
              <a:t>kde:</a:t>
            </a:r>
          </a:p>
          <a:p>
            <a:pPr>
              <a:defRPr/>
            </a:pPr>
            <a:r>
              <a:rPr lang="cs-CZ" sz="1100" dirty="0" err="1"/>
              <a:t>R</a:t>
            </a:r>
            <a:r>
              <a:rPr lang="cs-CZ" sz="1100" baseline="-25000" dirty="0" err="1"/>
              <a:t>i</a:t>
            </a:r>
            <a:r>
              <a:rPr lang="cs-CZ" sz="1100" dirty="0"/>
              <a:t>...předpokládaný dosažený výnos</a:t>
            </a:r>
          </a:p>
          <a:p>
            <a:pPr>
              <a:defRPr/>
            </a:pPr>
            <a:r>
              <a:rPr lang="cs-CZ" sz="1100" dirty="0" err="1"/>
              <a:t>P</a:t>
            </a:r>
            <a:r>
              <a:rPr lang="cs-CZ" sz="1100" baseline="-25000" dirty="0" err="1"/>
              <a:t>i</a:t>
            </a:r>
            <a:r>
              <a:rPr lang="cs-CZ" sz="1100" dirty="0"/>
              <a:t>...pravděpodobnost dosažení výnosu</a:t>
            </a:r>
          </a:p>
          <a:p>
            <a:pPr>
              <a:defRPr/>
            </a:pPr>
            <a:r>
              <a:rPr lang="cs-CZ" sz="1100" dirty="0"/>
              <a:t>R...očekávaný výnos</a:t>
            </a:r>
          </a:p>
        </p:txBody>
      </p:sp>
      <p:pic>
        <p:nvPicPr>
          <p:cNvPr id="3" name="Obrázek 2" descr="Free illustration: Emoticon, Emoji, Sad, Yellow, Face ...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22" y="1888079"/>
            <a:ext cx="1533466" cy="102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4536504" cy="507703"/>
          </a:xfrm>
        </p:spPr>
        <p:txBody>
          <a:bodyPr/>
          <a:lstStyle/>
          <a:p>
            <a:r>
              <a:rPr lang="cs-CZ" dirty="0" smtClean="0"/>
              <a:t>Riziko individuální investice – </a:t>
            </a:r>
            <a:r>
              <a:rPr lang="cs-CZ" dirty="0"/>
              <a:t>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400" dirty="0"/>
              <a:t>Vypočtěte očekávaný výnos a riziko aktiva, znáte-li následující informace:</a:t>
            </a:r>
          </a:p>
          <a:p>
            <a:endParaRPr lang="cs-CZ" altLang="cs-CZ" sz="1400" dirty="0"/>
          </a:p>
        </p:txBody>
      </p:sp>
      <p:pic>
        <p:nvPicPr>
          <p:cNvPr id="5" name="Obrázek 4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6228"/>
              </p:ext>
            </p:extLst>
          </p:nvPr>
        </p:nvGraphicFramePr>
        <p:xfrm>
          <a:off x="185880" y="1203598"/>
          <a:ext cx="5609692" cy="1453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2423">
                  <a:extLst>
                    <a:ext uri="{9D8B030D-6E8A-4147-A177-3AD203B41FA5}">
                      <a16:colId xmlns:a16="http://schemas.microsoft.com/office/drawing/2014/main" val="3083475081"/>
                    </a:ext>
                  </a:extLst>
                </a:gridCol>
                <a:gridCol w="1402423">
                  <a:extLst>
                    <a:ext uri="{9D8B030D-6E8A-4147-A177-3AD203B41FA5}">
                      <a16:colId xmlns:a16="http://schemas.microsoft.com/office/drawing/2014/main" val="1451337302"/>
                    </a:ext>
                  </a:extLst>
                </a:gridCol>
                <a:gridCol w="1402423">
                  <a:extLst>
                    <a:ext uri="{9D8B030D-6E8A-4147-A177-3AD203B41FA5}">
                      <a16:colId xmlns:a16="http://schemas.microsoft.com/office/drawing/2014/main" val="2934699256"/>
                    </a:ext>
                  </a:extLst>
                </a:gridCol>
                <a:gridCol w="1402423">
                  <a:extLst>
                    <a:ext uri="{9D8B030D-6E8A-4147-A177-3AD203B41FA5}">
                      <a16:colId xmlns:a16="http://schemas.microsoft.com/office/drawing/2014/main" val="4120858404"/>
                    </a:ext>
                  </a:extLst>
                </a:gridCol>
              </a:tblGrid>
              <a:tr h="64989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Číslo varianty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 ekonomiky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Pravděpodobnost dosažení výnosové míry (v %)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620" indent="-7620"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Výnosové </a:t>
                      </a:r>
                      <a:r>
                        <a:rPr lang="cs-CZ" sz="1200" dirty="0">
                          <a:effectLst/>
                        </a:rPr>
                        <a:t>míry u </a:t>
                      </a:r>
                      <a:r>
                        <a:rPr lang="cs-CZ" sz="1200" dirty="0" smtClean="0">
                          <a:effectLst/>
                        </a:rPr>
                        <a:t>investice A  </a:t>
                      </a:r>
                      <a:r>
                        <a:rPr lang="cs-CZ" sz="1200" dirty="0">
                          <a:effectLst/>
                        </a:rPr>
                        <a:t>(v </a:t>
                      </a:r>
                      <a:r>
                        <a:rPr lang="cs-CZ" sz="1200" dirty="0" smtClean="0">
                          <a:effectLst/>
                        </a:rPr>
                        <a:t>%)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804476"/>
                  </a:ext>
                </a:extLst>
              </a:tr>
              <a:tr h="22899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pozitivní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935178"/>
                  </a:ext>
                </a:extLst>
              </a:tr>
              <a:tr h="22899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cs-CZ" sz="1200" dirty="0">
                          <a:effectLst/>
                        </a:rPr>
                        <a:t>stabilní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536575" algn="l"/>
                        </a:tabLst>
                      </a:pPr>
                      <a:r>
                        <a:rPr lang="cs-CZ" sz="1200" dirty="0">
                          <a:effectLst/>
                        </a:rPr>
                        <a:t>60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71194"/>
                  </a:ext>
                </a:extLst>
              </a:tr>
              <a:tr h="22899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cs-CZ" sz="1200" dirty="0">
                          <a:effectLst/>
                        </a:rPr>
                        <a:t>negativní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30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 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862" marR="84862" marT="42431" marB="424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574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6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112568" cy="507703"/>
          </a:xfrm>
        </p:spPr>
        <p:txBody>
          <a:bodyPr/>
          <a:lstStyle/>
          <a:p>
            <a:r>
              <a:rPr lang="cs-CZ" dirty="0"/>
              <a:t>Riziko individuální investice 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3463" y="771550"/>
            <a:ext cx="5616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/>
              <a:t>Vypočtěte očekávaný </a:t>
            </a:r>
            <a:r>
              <a:rPr lang="cs-CZ" sz="1600" dirty="0" smtClean="0"/>
              <a:t>výnos a riziko jednotlivých aktiv</a:t>
            </a:r>
            <a:endParaRPr lang="cs-CZ" altLang="cs-CZ" sz="12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39715"/>
              </p:ext>
            </p:extLst>
          </p:nvPr>
        </p:nvGraphicFramePr>
        <p:xfrm>
          <a:off x="194161" y="1110104"/>
          <a:ext cx="6114521" cy="12695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9101">
                  <a:extLst>
                    <a:ext uri="{9D8B030D-6E8A-4147-A177-3AD203B41FA5}">
                      <a16:colId xmlns:a16="http://schemas.microsoft.com/office/drawing/2014/main" val="205195061"/>
                    </a:ext>
                  </a:extLst>
                </a:gridCol>
                <a:gridCol w="1148307">
                  <a:extLst>
                    <a:ext uri="{9D8B030D-6E8A-4147-A177-3AD203B41FA5}">
                      <a16:colId xmlns:a16="http://schemas.microsoft.com/office/drawing/2014/main" val="3327566459"/>
                    </a:ext>
                  </a:extLst>
                </a:gridCol>
                <a:gridCol w="1706793">
                  <a:extLst>
                    <a:ext uri="{9D8B030D-6E8A-4147-A177-3AD203B41FA5}">
                      <a16:colId xmlns:a16="http://schemas.microsoft.com/office/drawing/2014/main" val="1417236217"/>
                    </a:ext>
                  </a:extLst>
                </a:gridCol>
                <a:gridCol w="1449522">
                  <a:extLst>
                    <a:ext uri="{9D8B030D-6E8A-4147-A177-3AD203B41FA5}">
                      <a16:colId xmlns:a16="http://schemas.microsoft.com/office/drawing/2014/main" val="989081895"/>
                    </a:ext>
                  </a:extLst>
                </a:gridCol>
                <a:gridCol w="1430798">
                  <a:extLst>
                    <a:ext uri="{9D8B030D-6E8A-4147-A177-3AD203B41FA5}">
                      <a16:colId xmlns:a16="http://schemas.microsoft.com/office/drawing/2014/main" val="1499207624"/>
                    </a:ext>
                  </a:extLst>
                </a:gridCol>
              </a:tblGrid>
              <a:tr h="454176">
                <a:tc>
                  <a:txBody>
                    <a:bodyPr/>
                    <a:lstStyle/>
                    <a:p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 ekonomiky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Pravděpodobnost dosažení výnosové míry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projektu A (v %)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projektu B (v %)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68700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oživení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0,25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709085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průměrný růst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0,35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17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077934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stagnace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0,25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672308"/>
                  </a:ext>
                </a:extLst>
              </a:tr>
              <a:tr h="212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recese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882509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81623" y="4760550"/>
            <a:ext cx="5033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Dokáže objektivně rozhodnout, do které aktiva investovat?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398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328592" cy="507703"/>
          </a:xfrm>
        </p:spPr>
        <p:txBody>
          <a:bodyPr/>
          <a:lstStyle/>
          <a:p>
            <a:r>
              <a:rPr lang="cs-CZ" dirty="0" smtClean="0"/>
              <a:t>Variační koeficient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dirty="0"/>
              <a:t>Variační koeficient vyjadřuje velikost rizika na jednotku výnosu. </a:t>
            </a:r>
          </a:p>
        </p:txBody>
      </p:sp>
      <p:pic>
        <p:nvPicPr>
          <p:cNvPr id="5" name="Obrázek 4" descr="Free illustration: Direction, Away, Decision, Target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33256" y="3723878"/>
            <a:ext cx="915566" cy="9155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2246194" y="1859588"/>
                <a:ext cx="1213484" cy="713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𝑐𝑣</m:t>
                      </m:r>
                      <m:r>
                        <a:rPr lang="cs-CZ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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194" y="1859588"/>
                <a:ext cx="1213484" cy="713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11"/>
          <p:cNvSpPr/>
          <p:nvPr/>
        </p:nvSpPr>
        <p:spPr>
          <a:xfrm>
            <a:off x="212485" y="2787774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dirty="0" smtClean="0"/>
              <a:t>Čím nižší je hodnota koeficientu variace, tím výhodnější z hlediska rizika investice je.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18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5112568" cy="507703"/>
          </a:xfrm>
        </p:spPr>
        <p:txBody>
          <a:bodyPr/>
          <a:lstStyle/>
          <a:p>
            <a:r>
              <a:rPr lang="cs-CZ" dirty="0"/>
              <a:t>Riziko individuální investice 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3463" y="771550"/>
            <a:ext cx="5616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 smtClean="0"/>
              <a:t>Které z aktiv je pro investici z hlediska rizika výhodnější?</a:t>
            </a:r>
            <a:endParaRPr lang="cs-CZ" altLang="cs-CZ" sz="1200" dirty="0"/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72" y="4146234"/>
            <a:ext cx="830083" cy="830083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745759"/>
              </p:ext>
            </p:extLst>
          </p:nvPr>
        </p:nvGraphicFramePr>
        <p:xfrm>
          <a:off x="188640" y="1147222"/>
          <a:ext cx="6114521" cy="12695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79101">
                  <a:extLst>
                    <a:ext uri="{9D8B030D-6E8A-4147-A177-3AD203B41FA5}">
                      <a16:colId xmlns:a16="http://schemas.microsoft.com/office/drawing/2014/main" val="504101469"/>
                    </a:ext>
                  </a:extLst>
                </a:gridCol>
                <a:gridCol w="1148307">
                  <a:extLst>
                    <a:ext uri="{9D8B030D-6E8A-4147-A177-3AD203B41FA5}">
                      <a16:colId xmlns:a16="http://schemas.microsoft.com/office/drawing/2014/main" val="2598219074"/>
                    </a:ext>
                  </a:extLst>
                </a:gridCol>
                <a:gridCol w="1706793">
                  <a:extLst>
                    <a:ext uri="{9D8B030D-6E8A-4147-A177-3AD203B41FA5}">
                      <a16:colId xmlns:a16="http://schemas.microsoft.com/office/drawing/2014/main" val="2578591455"/>
                    </a:ext>
                  </a:extLst>
                </a:gridCol>
                <a:gridCol w="1449522">
                  <a:extLst>
                    <a:ext uri="{9D8B030D-6E8A-4147-A177-3AD203B41FA5}">
                      <a16:colId xmlns:a16="http://schemas.microsoft.com/office/drawing/2014/main" val="1627032422"/>
                    </a:ext>
                  </a:extLst>
                </a:gridCol>
                <a:gridCol w="1430798">
                  <a:extLst>
                    <a:ext uri="{9D8B030D-6E8A-4147-A177-3AD203B41FA5}">
                      <a16:colId xmlns:a16="http://schemas.microsoft.com/office/drawing/2014/main" val="2274010230"/>
                    </a:ext>
                  </a:extLst>
                </a:gridCol>
              </a:tblGrid>
              <a:tr h="454176">
                <a:tc>
                  <a:txBody>
                    <a:bodyPr/>
                    <a:lstStyle/>
                    <a:p>
                      <a:endParaRPr lang="cs-CZ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Stav ekonomiky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Pravděpodobnost dosažení výnosové míry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projektu A (v %)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Výnosové míry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 projektu B (v %)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33081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oživení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0,25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437747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průměrný růst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0,35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17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29844"/>
                  </a:ext>
                </a:extLst>
              </a:tr>
              <a:tr h="18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stagnace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0,25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589538"/>
                  </a:ext>
                </a:extLst>
              </a:tr>
              <a:tr h="212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recese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2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5063</TotalTime>
  <Words>605</Words>
  <Application>Microsoft Office PowerPoint</Application>
  <PresentationFormat>Vlastní</PresentationFormat>
  <Paragraphs>129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Times New Roman</vt:lpstr>
      <vt:lpstr>SLU</vt:lpstr>
      <vt:lpstr>Riziko investice</vt:lpstr>
      <vt:lpstr>Cíl videotutoriálu</vt:lpstr>
      <vt:lpstr>Definice rizika </vt:lpstr>
      <vt:lpstr>Definice vztahu rizika a výnosu</vt:lpstr>
      <vt:lpstr>Riziko jedné investice – rozptyl a směrodatná odchylka</vt:lpstr>
      <vt:lpstr>Riziko individuální investice – typové příklady</vt:lpstr>
      <vt:lpstr>Riziko individuální investice – typové příklady</vt:lpstr>
      <vt:lpstr>Variační koeficient</vt:lpstr>
      <vt:lpstr>Riziko individuální investice – typové příklady</vt:lpstr>
      <vt:lpstr>Riziko individuální investice – typové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ruc0003</cp:lastModifiedBy>
  <cp:revision>97</cp:revision>
  <dcterms:created xsi:type="dcterms:W3CDTF">2016-07-06T15:42:34Z</dcterms:created>
  <dcterms:modified xsi:type="dcterms:W3CDTF">2020-10-26T08:28:02Z</dcterms:modified>
</cp:coreProperties>
</file>