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5" r:id="rId4"/>
    <p:sldId id="284" r:id="rId5"/>
    <p:sldId id="288" r:id="rId6"/>
    <p:sldId id="283" r:id="rId7"/>
    <p:sldId id="278" r:id="rId8"/>
    <p:sldId id="270" r:id="rId9"/>
    <p:sldId id="286" r:id="rId10"/>
    <p:sldId id="273" r:id="rId11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c0003" initials="r" lastIdx="1" clrIdx="0">
    <p:extLst>
      <p:ext uri="{19B8F6BF-5375-455C-9EA6-DF929625EA0E}">
        <p15:presenceInfo xmlns:p15="http://schemas.microsoft.com/office/powerpoint/2012/main" userId="ruc000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7" y="29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526474"/>
            <a:ext cx="1643897" cy="128224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339502"/>
            <a:ext cx="4212468" cy="446449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77661" y="71754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 investice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22766" y="3057804"/>
            <a:ext cx="2916324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 portfolia</a:t>
            </a:r>
            <a:endParaRPr lang="cs-CZ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157192" y="4011910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Petra </a:t>
            </a:r>
            <a:r>
              <a:rPr lang="cs-CZ" altLang="cs-CZ" sz="675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Růčková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ealth and Fitness - Weights - Apple | Working out with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809715"/>
            <a:ext cx="1360052" cy="90714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42926" y="2052638"/>
            <a:ext cx="5591175" cy="10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25" b="1" dirty="0">
                <a:solidFill>
                  <a:srgbClr val="008080"/>
                </a:solidFill>
              </a:rPr>
              <a:t>Příklady procvičujte na cvičných příkladech </a:t>
            </a:r>
          </a:p>
          <a:p>
            <a:pPr algn="ctr"/>
            <a:endParaRPr lang="cs-CZ" sz="2025" b="1" dirty="0">
              <a:solidFill>
                <a:srgbClr val="008080"/>
              </a:solidFill>
            </a:endParaRPr>
          </a:p>
          <a:p>
            <a:pPr algn="ctr"/>
            <a:r>
              <a:rPr lang="cs-CZ" sz="2025" b="1" dirty="0">
                <a:solidFill>
                  <a:srgbClr val="008080"/>
                </a:solidFill>
              </a:rPr>
              <a:t>a děkuji za pozornost</a:t>
            </a:r>
          </a:p>
        </p:txBody>
      </p:sp>
      <p:pic>
        <p:nvPicPr>
          <p:cNvPr id="5" name="Obrázek 4" descr="Thank You - Wooden Tile Images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0" y="3291830"/>
            <a:ext cx="1888331" cy="12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8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 err="1" smtClean="0"/>
              <a:t>videotutoriálu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17984" y="915566"/>
            <a:ext cx="51305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solidFill>
                  <a:srgbClr val="307871"/>
                </a:solidFill>
              </a:rPr>
              <a:t>Cílem tohoto </a:t>
            </a:r>
            <a:r>
              <a:rPr lang="cs-CZ" sz="1600" dirty="0" err="1">
                <a:solidFill>
                  <a:srgbClr val="307871"/>
                </a:solidFill>
              </a:rPr>
              <a:t>videotutoriálu</a:t>
            </a:r>
            <a:r>
              <a:rPr lang="cs-CZ" sz="1600" dirty="0">
                <a:solidFill>
                  <a:srgbClr val="307871"/>
                </a:solidFill>
              </a:rPr>
              <a:t> je:</a:t>
            </a:r>
          </a:p>
          <a:p>
            <a:pPr algn="just"/>
            <a:endParaRPr lang="cs-CZ" sz="1600" dirty="0">
              <a:solidFill>
                <a:srgbClr val="30787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307871"/>
                </a:solidFill>
              </a:rPr>
              <a:t>Pochopení podstaty portfolia a měření rizika s ním spojeného</a:t>
            </a:r>
            <a:endParaRPr lang="cs-CZ" sz="1600" dirty="0">
              <a:solidFill>
                <a:srgbClr val="30787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307871"/>
                </a:solidFill>
              </a:rPr>
              <a:t>Vyjádření očekávaného výnosu portfolia, kovariance a korelačního koeficientu.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307871"/>
                </a:solidFill>
              </a:rPr>
              <a:t>Vhodnost aktiv k sestavení portfolia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3435846"/>
            <a:ext cx="1570482" cy="11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4464496" cy="507703"/>
          </a:xfrm>
        </p:spPr>
        <p:txBody>
          <a:bodyPr/>
          <a:lstStyle/>
          <a:p>
            <a:r>
              <a:rPr lang="cs-CZ" dirty="0" smtClean="0"/>
              <a:t>Definice portfolia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6192" y="771550"/>
            <a:ext cx="5616624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Portfolio je soubor reálných a finančních aktiv nebo jejich vzájemných kombinací.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/>
              <a:t>Důvodem pro sestavování portfolia je snaha o diverzifikaci rizika investice při maximalizaci zisku. Jeho rizikovost je také závislá na časovém horizontu investice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/>
              <a:t>Je-li portfolio dobře sestavené, pak se jedná o nejefektivnější formu investice.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032" y="2554054"/>
            <a:ext cx="2765127" cy="207619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88640" y="3003798"/>
            <a:ext cx="3312368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Rozlišujeme riziko na:</a:t>
            </a:r>
          </a:p>
          <a:p>
            <a:pPr marL="742950" lvl="1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t</a:t>
            </a:r>
            <a:r>
              <a:rPr lang="cs-CZ" altLang="cs-CZ" sz="1600" dirty="0" smtClean="0"/>
              <a:t>ržní (systematické, </a:t>
            </a:r>
            <a:r>
              <a:rPr lang="cs-CZ" altLang="cs-CZ" sz="1600" dirty="0" err="1" smtClean="0"/>
              <a:t>nediverzifikovatelné</a:t>
            </a:r>
            <a:r>
              <a:rPr lang="cs-CZ" altLang="cs-CZ" sz="1600" dirty="0" smtClean="0"/>
              <a:t>)</a:t>
            </a:r>
            <a:endParaRPr lang="cs-CZ" altLang="cs-CZ" sz="1600" dirty="0"/>
          </a:p>
          <a:p>
            <a:pPr marL="742950" lvl="1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jedinečné </a:t>
            </a:r>
            <a:r>
              <a:rPr lang="cs-CZ" altLang="cs-CZ" sz="1600" dirty="0"/>
              <a:t>(nesystematické, </a:t>
            </a:r>
            <a:r>
              <a:rPr lang="cs-CZ" altLang="cs-CZ" sz="1600" dirty="0" err="1" smtClean="0"/>
              <a:t>diverzifikovatelné</a:t>
            </a:r>
            <a:r>
              <a:rPr lang="cs-CZ" altLang="cs-CZ" sz="1600" dirty="0" smtClean="0"/>
              <a:t>)</a:t>
            </a:r>
            <a:endParaRPr lang="cs-CZ" alt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7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94" y="83870"/>
            <a:ext cx="5688632" cy="507703"/>
          </a:xfrm>
        </p:spPr>
        <p:txBody>
          <a:bodyPr/>
          <a:lstStyle/>
          <a:p>
            <a:r>
              <a:rPr lang="cs-CZ" dirty="0" smtClean="0"/>
              <a:t>Riziko portfolia –  očekávaný výnos, rozptyl a směrodatná odchylka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35019" y="758669"/>
            <a:ext cx="56422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92686" y="1607430"/>
                <a:ext cx="2563459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𝑋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86" y="1607430"/>
                <a:ext cx="2563459" cy="390748"/>
              </a:xfrm>
              <a:prstGeom prst="rect">
                <a:avLst/>
              </a:prstGeom>
              <a:blipFill>
                <a:blip r:embed="rId2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/>
          <p:cNvSpPr/>
          <p:nvPr/>
        </p:nvSpPr>
        <p:spPr>
          <a:xfrm>
            <a:off x="224494" y="843558"/>
            <a:ext cx="5570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Očekávaný výnos kombinace dvou aktiv je váženým průměrem jejich očekávaných výnosů.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13812" y="1622636"/>
            <a:ext cx="32835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i="1" dirty="0"/>
              <a:t>k</a:t>
            </a:r>
            <a:r>
              <a:rPr lang="cs-CZ" sz="1200" i="1" dirty="0" smtClean="0"/>
              <a:t>de:  </a:t>
            </a:r>
            <a:r>
              <a:rPr lang="cs-CZ" sz="1200" i="1" dirty="0" err="1" smtClean="0"/>
              <a:t>R</a:t>
            </a:r>
            <a:r>
              <a:rPr lang="cs-CZ" sz="1200" i="1" baseline="-25000" dirty="0" err="1" smtClean="0"/>
              <a:t>p</a:t>
            </a:r>
            <a:r>
              <a:rPr lang="cs-CZ" sz="1200" i="1" baseline="-25000" dirty="0" smtClean="0"/>
              <a:t> …</a:t>
            </a:r>
            <a:r>
              <a:rPr lang="cs-CZ" sz="1200" i="1" dirty="0" smtClean="0"/>
              <a:t>očekávaný </a:t>
            </a:r>
            <a:r>
              <a:rPr lang="cs-CZ" sz="1200" i="1" dirty="0"/>
              <a:t>výnos portfolia</a:t>
            </a:r>
          </a:p>
          <a:p>
            <a:pPr marL="355600"/>
            <a:r>
              <a:rPr lang="cs-CZ" sz="1200" i="1" dirty="0" smtClean="0"/>
              <a:t>R</a:t>
            </a:r>
            <a:r>
              <a:rPr lang="cs-CZ" sz="1200" i="1" baseline="-25000" dirty="0" smtClean="0"/>
              <a:t>A …</a:t>
            </a:r>
            <a:r>
              <a:rPr lang="cs-CZ" sz="1200" i="1" dirty="0" smtClean="0"/>
              <a:t>očekávaný </a:t>
            </a:r>
            <a:r>
              <a:rPr lang="cs-CZ" sz="1200" i="1" dirty="0"/>
              <a:t>výnos z investice A</a:t>
            </a:r>
          </a:p>
          <a:p>
            <a:pPr marL="355600"/>
            <a:r>
              <a:rPr lang="cs-CZ" sz="1200" i="1" dirty="0" smtClean="0"/>
              <a:t>R</a:t>
            </a:r>
            <a:r>
              <a:rPr lang="cs-CZ" sz="1200" i="1" baseline="-25000" dirty="0" smtClean="0"/>
              <a:t>B …</a:t>
            </a:r>
            <a:r>
              <a:rPr lang="cs-CZ" sz="1200" i="1" dirty="0" smtClean="0"/>
              <a:t>očekávaný </a:t>
            </a:r>
            <a:r>
              <a:rPr lang="cs-CZ" sz="1200" i="1" dirty="0"/>
              <a:t>výnos z investice B</a:t>
            </a:r>
          </a:p>
          <a:p>
            <a:pPr marL="355600"/>
            <a:r>
              <a:rPr lang="cs-CZ" sz="1200" i="1" dirty="0" smtClean="0"/>
              <a:t>X  …prostředky </a:t>
            </a:r>
            <a:r>
              <a:rPr lang="cs-CZ" sz="1200" i="1" dirty="0"/>
              <a:t>vložené do investice A (v </a:t>
            </a:r>
            <a:r>
              <a:rPr lang="cs-CZ" sz="1200" i="1" dirty="0" smtClean="0"/>
              <a:t>%)</a:t>
            </a:r>
          </a:p>
          <a:p>
            <a:pPr marL="355600"/>
            <a:r>
              <a:rPr lang="cs-CZ" sz="1200" i="1" dirty="0" err="1" smtClean="0"/>
              <a:t>cov</a:t>
            </a:r>
            <a:r>
              <a:rPr lang="cs-CZ" sz="1200" i="1" dirty="0" smtClean="0"/>
              <a:t> … kovariance</a:t>
            </a:r>
            <a:endParaRPr lang="cs-CZ" sz="1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217468" y="2680485"/>
                <a:ext cx="6192688" cy="410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= 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𝑐𝑜𝑣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68" y="2680485"/>
                <a:ext cx="6192688" cy="410497"/>
              </a:xfrm>
              <a:prstGeom prst="rect">
                <a:avLst/>
              </a:prstGeom>
              <a:blipFill>
                <a:blip r:embed="rId3"/>
                <a:stretch>
                  <a:fillRect t="-153731" r="-3839" b="-2283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bdélník 11"/>
          <p:cNvSpPr/>
          <p:nvPr/>
        </p:nvSpPr>
        <p:spPr>
          <a:xfrm>
            <a:off x="283687" y="2268967"/>
            <a:ext cx="5570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Rozptyl portfolia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83686" y="3367230"/>
            <a:ext cx="5953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/>
              <a:t>Směrodatná</a:t>
            </a:r>
            <a:r>
              <a:rPr lang="cs-CZ" dirty="0"/>
              <a:t> </a:t>
            </a:r>
            <a:r>
              <a:rPr lang="cs-CZ" b="1" dirty="0" smtClean="0"/>
              <a:t>odchylka </a:t>
            </a:r>
            <a:r>
              <a:rPr lang="cs-CZ" dirty="0" smtClean="0"/>
              <a:t>(</a:t>
            </a:r>
            <a:r>
              <a:rPr lang="cs-CZ" dirty="0" smtClean="0">
                <a:sym typeface="Symbol" panose="05050102010706020507" pitchFamily="18" charset="2"/>
              </a:rPr>
              <a:t>)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dirty="0" smtClean="0"/>
              <a:t>i zde statistická </a:t>
            </a:r>
            <a:r>
              <a:rPr lang="cs-CZ" dirty="0"/>
              <a:t>veličina měřící výši rizika spojeného s investicí. </a:t>
            </a:r>
            <a:r>
              <a:rPr lang="cs-CZ" dirty="0" smtClean="0"/>
              <a:t>A je </a:t>
            </a:r>
            <a:r>
              <a:rPr lang="cs-CZ" dirty="0"/>
              <a:t>druhou odmocninou z rozptylu.</a:t>
            </a:r>
          </a:p>
        </p:txBody>
      </p:sp>
      <p:pic>
        <p:nvPicPr>
          <p:cNvPr id="14" name="Obrázek 13" descr="ZoToZ: Trading Risk Management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548" y="4083918"/>
            <a:ext cx="948731" cy="94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4951"/>
            <a:ext cx="5688632" cy="507703"/>
          </a:xfrm>
        </p:spPr>
        <p:txBody>
          <a:bodyPr/>
          <a:lstStyle/>
          <a:p>
            <a:r>
              <a:rPr lang="cs-CZ" dirty="0" smtClean="0"/>
              <a:t>Riziko portfolia –  kovariance a korelační koeficient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35019" y="758669"/>
            <a:ext cx="56422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836712" y="2234329"/>
            <a:ext cx="32835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i="1" dirty="0"/>
              <a:t>k</a:t>
            </a:r>
            <a:r>
              <a:rPr lang="cs-CZ" sz="1200" i="1" dirty="0" smtClean="0"/>
              <a:t>de:  R</a:t>
            </a:r>
            <a:r>
              <a:rPr lang="cs-CZ" sz="1200" i="1" baseline="-25000" dirty="0" smtClean="0"/>
              <a:t>A …</a:t>
            </a:r>
            <a:r>
              <a:rPr lang="cs-CZ" sz="1200" i="1" dirty="0" smtClean="0"/>
              <a:t>očekávaný </a:t>
            </a:r>
            <a:r>
              <a:rPr lang="cs-CZ" sz="1200" i="1" dirty="0"/>
              <a:t>výnos z investice A</a:t>
            </a:r>
          </a:p>
          <a:p>
            <a:pPr marL="355600"/>
            <a:r>
              <a:rPr lang="cs-CZ" sz="1200" i="1" dirty="0" smtClean="0"/>
              <a:t>R</a:t>
            </a:r>
            <a:r>
              <a:rPr lang="cs-CZ" sz="1200" i="1" baseline="-25000" dirty="0" smtClean="0"/>
              <a:t>B …</a:t>
            </a:r>
            <a:r>
              <a:rPr lang="cs-CZ" sz="1200" i="1" dirty="0" smtClean="0"/>
              <a:t>očekávaný </a:t>
            </a:r>
            <a:r>
              <a:rPr lang="cs-CZ" sz="1200" i="1" dirty="0"/>
              <a:t>výnos z investice </a:t>
            </a:r>
            <a:r>
              <a:rPr lang="cs-CZ" sz="1200" i="1" dirty="0" smtClean="0"/>
              <a:t>B</a:t>
            </a:r>
          </a:p>
          <a:p>
            <a:pPr marL="355600"/>
            <a:r>
              <a:rPr lang="cs-CZ" sz="1200" i="1" dirty="0" err="1" smtClean="0"/>
              <a:t>R</a:t>
            </a:r>
            <a:r>
              <a:rPr lang="cs-CZ" sz="1200" i="1" baseline="-25000" dirty="0" err="1" smtClean="0"/>
              <a:t>iA</a:t>
            </a:r>
            <a:r>
              <a:rPr lang="cs-CZ" sz="1200" i="1" baseline="-25000" dirty="0" smtClean="0"/>
              <a:t> …</a:t>
            </a:r>
            <a:r>
              <a:rPr lang="cs-CZ" sz="1200" i="1" dirty="0" smtClean="0"/>
              <a:t>dosažený </a:t>
            </a:r>
            <a:r>
              <a:rPr lang="cs-CZ" sz="1200" i="1" dirty="0"/>
              <a:t>výnos z investice A</a:t>
            </a:r>
          </a:p>
          <a:p>
            <a:pPr marL="355600"/>
            <a:r>
              <a:rPr lang="cs-CZ" sz="1200" i="1" dirty="0" err="1" smtClean="0"/>
              <a:t>R</a:t>
            </a:r>
            <a:r>
              <a:rPr lang="cs-CZ" sz="1200" i="1" baseline="-25000" dirty="0" err="1" smtClean="0"/>
              <a:t>iB</a:t>
            </a:r>
            <a:r>
              <a:rPr lang="cs-CZ" sz="1200" i="1" baseline="-25000" dirty="0" smtClean="0"/>
              <a:t> …</a:t>
            </a:r>
            <a:r>
              <a:rPr lang="cs-CZ" sz="1200" i="1" dirty="0" smtClean="0"/>
              <a:t>dosažený </a:t>
            </a:r>
            <a:r>
              <a:rPr lang="cs-CZ" sz="1200" i="1" dirty="0"/>
              <a:t>výnos z investice B</a:t>
            </a:r>
          </a:p>
          <a:p>
            <a:pPr marL="355600"/>
            <a:r>
              <a:rPr lang="cs-CZ" sz="1200" i="1" dirty="0" err="1" smtClean="0"/>
              <a:t>P</a:t>
            </a:r>
            <a:r>
              <a:rPr lang="cs-CZ" sz="1200" i="1" baseline="-25000" dirty="0" err="1" smtClean="0"/>
              <a:t>i</a:t>
            </a:r>
            <a:r>
              <a:rPr lang="cs-CZ" sz="1200" i="1" baseline="-25000" dirty="0" smtClean="0"/>
              <a:t> </a:t>
            </a:r>
            <a:r>
              <a:rPr lang="cs-CZ" sz="1200" i="1" dirty="0" smtClean="0"/>
              <a:t>… pravděpodobnost</a:t>
            </a:r>
            <a:endParaRPr lang="cs-CZ" sz="1200" i="1" dirty="0"/>
          </a:p>
          <a:p>
            <a:pPr marL="355600"/>
            <a:r>
              <a:rPr lang="cs-CZ" sz="1200" i="1" dirty="0" err="1" smtClean="0"/>
              <a:t>cov</a:t>
            </a:r>
            <a:r>
              <a:rPr lang="cs-CZ" sz="1200" i="1" dirty="0" smtClean="0"/>
              <a:t> (R</a:t>
            </a:r>
            <a:r>
              <a:rPr lang="cs-CZ" sz="1200" i="1" baseline="-25000" dirty="0" smtClean="0"/>
              <a:t>A</a:t>
            </a:r>
            <a:r>
              <a:rPr lang="cs-CZ" sz="1200" i="1" dirty="0" smtClean="0"/>
              <a:t> ,</a:t>
            </a:r>
            <a:r>
              <a:rPr lang="cs-CZ" sz="1200" i="1" dirty="0"/>
              <a:t> </a:t>
            </a:r>
            <a:r>
              <a:rPr lang="cs-CZ" sz="1200" i="1" dirty="0" smtClean="0"/>
              <a:t>R</a:t>
            </a:r>
            <a:r>
              <a:rPr lang="cs-CZ" sz="1200" i="1" baseline="-25000" dirty="0" smtClean="0"/>
              <a:t>B </a:t>
            </a:r>
            <a:r>
              <a:rPr lang="cs-CZ" sz="1200" i="1" dirty="0" smtClean="0"/>
              <a:t>)… kovariance</a:t>
            </a:r>
            <a:endParaRPr lang="cs-CZ" sz="1200" i="1" dirty="0"/>
          </a:p>
        </p:txBody>
      </p:sp>
      <p:sp>
        <p:nvSpPr>
          <p:cNvPr id="13" name="Obdélník 12"/>
          <p:cNvSpPr/>
          <p:nvPr/>
        </p:nvSpPr>
        <p:spPr>
          <a:xfrm>
            <a:off x="293399" y="4188951"/>
            <a:ext cx="5953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293688" y="1385763"/>
                <a:ext cx="5521275" cy="848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𝑜𝑣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cs-CZ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∗ 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𝑖𝐴</m:t>
                                  </m:r>
                                </m:sub>
                              </m:sSub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cs-CZ" i="0">
                          <a:latin typeface="Cambria Math" panose="02040503050406030204" pitchFamily="18" charset="0"/>
                        </a:rPr>
                        <m:t>∗ 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𝑖𝐵</m:t>
                              </m:r>
                            </m:sub>
                          </m:s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8" y="1385763"/>
                <a:ext cx="5521275" cy="8485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/>
          <p:cNvSpPr/>
          <p:nvPr/>
        </p:nvSpPr>
        <p:spPr>
          <a:xfrm>
            <a:off x="289568" y="831230"/>
            <a:ext cx="5443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Kovariance je statistickou proměnnou a rovněž vyjadřuje vzájemný vztah výnosností aktiv.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1772816" y="4011910"/>
                <a:ext cx="2167516" cy="675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𝑐𝑜𝑣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816" y="4011910"/>
                <a:ext cx="2167516" cy="6751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bdélník 14"/>
          <p:cNvSpPr/>
          <p:nvPr/>
        </p:nvSpPr>
        <p:spPr>
          <a:xfrm>
            <a:off x="332481" y="3384646"/>
            <a:ext cx="5443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Korelační koeficient je vyjádřen jako podíl kovariance a součinu směrodatných odchylek aktiv v portfoliu</a:t>
            </a:r>
            <a:endParaRPr lang="cs-CZ" dirty="0"/>
          </a:p>
        </p:txBody>
      </p:sp>
      <p:pic>
        <p:nvPicPr>
          <p:cNvPr id="11" name="Obrázek 10" descr="How to Mitigate Investment Risk – Money Soldiers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17232" y="3994415"/>
            <a:ext cx="925351" cy="92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4464496" cy="507703"/>
          </a:xfrm>
        </p:spPr>
        <p:txBody>
          <a:bodyPr/>
          <a:lstStyle/>
          <a:p>
            <a:r>
              <a:rPr lang="cs-CZ" dirty="0" smtClean="0"/>
              <a:t>Riziko portfolia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0648" y="771550"/>
            <a:ext cx="56166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Vzájemný vztah výnosností aktiv je možné vyčíslit pomocí korelačního koeficientu.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Korelační </a:t>
            </a:r>
            <a:r>
              <a:rPr lang="cs-CZ" altLang="cs-CZ" sz="1600" dirty="0" smtClean="0"/>
              <a:t>koeficient (k) </a:t>
            </a:r>
            <a:r>
              <a:rPr lang="cs-CZ" altLang="cs-CZ" sz="1600" dirty="0"/>
              <a:t>je mírou vztahu mezi dvěma či více rozděleními výnosnosti.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Nabývá hodnot od -1 do +1</a:t>
            </a:r>
            <a:r>
              <a:rPr lang="cs-CZ" altLang="cs-CZ" sz="1600" dirty="0" smtClean="0"/>
              <a:t>.</a:t>
            </a:r>
            <a:endParaRPr lang="cs-CZ" altLang="cs-CZ" sz="1600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188640" y="2194128"/>
            <a:ext cx="6577652" cy="2446744"/>
            <a:chOff x="188640" y="2194128"/>
            <a:chExt cx="6577652" cy="2446744"/>
          </a:xfrm>
        </p:grpSpPr>
        <p:grpSp>
          <p:nvGrpSpPr>
            <p:cNvPr id="9" name="Skupina 8"/>
            <p:cNvGrpSpPr/>
            <p:nvPr/>
          </p:nvGrpSpPr>
          <p:grpSpPr>
            <a:xfrm>
              <a:off x="188640" y="2355726"/>
              <a:ext cx="6577652" cy="2285146"/>
              <a:chOff x="188640" y="2355726"/>
              <a:chExt cx="6577652" cy="2285146"/>
            </a:xfrm>
          </p:grpSpPr>
          <p:pic>
            <p:nvPicPr>
              <p:cNvPr id="4" name="Obrázek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2024" y="2521188"/>
                <a:ext cx="2174268" cy="2119684"/>
              </a:xfrm>
              <a:prstGeom prst="rect">
                <a:avLst/>
              </a:prstGeom>
            </p:spPr>
          </p:pic>
          <p:pic>
            <p:nvPicPr>
              <p:cNvPr id="7" name="Obrázek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8061" y="2355726"/>
                <a:ext cx="2315235" cy="2160240"/>
              </a:xfrm>
              <a:prstGeom prst="rect">
                <a:avLst/>
              </a:prstGeom>
            </p:spPr>
          </p:pic>
          <p:pic>
            <p:nvPicPr>
              <p:cNvPr id="8" name="Obrázek 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8640" y="2571750"/>
                <a:ext cx="2214977" cy="2018560"/>
              </a:xfrm>
              <a:prstGeom prst="rect">
                <a:avLst/>
              </a:prstGeom>
            </p:spPr>
          </p:pic>
        </p:grpSp>
        <p:grpSp>
          <p:nvGrpSpPr>
            <p:cNvPr id="13" name="Skupina 12"/>
            <p:cNvGrpSpPr/>
            <p:nvPr/>
          </p:nvGrpSpPr>
          <p:grpSpPr>
            <a:xfrm>
              <a:off x="852222" y="2194128"/>
              <a:ext cx="5171773" cy="395694"/>
              <a:chOff x="852222" y="2194128"/>
              <a:chExt cx="5171773" cy="395694"/>
            </a:xfrm>
          </p:grpSpPr>
          <p:sp>
            <p:nvSpPr>
              <p:cNvPr id="10" name="TextovéPole 9"/>
              <p:cNvSpPr txBox="1"/>
              <p:nvPr/>
            </p:nvSpPr>
            <p:spPr>
              <a:xfrm>
                <a:off x="852222" y="2220490"/>
                <a:ext cx="7954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/>
                  <a:t>k</a:t>
                </a:r>
                <a:r>
                  <a:rPr lang="cs-CZ" dirty="0" smtClean="0"/>
                  <a:t> = - 1</a:t>
                </a:r>
                <a:endParaRPr lang="cs-CZ" dirty="0"/>
              </a:p>
            </p:txBody>
          </p:sp>
          <p:sp>
            <p:nvSpPr>
              <p:cNvPr id="11" name="TextovéPole 10"/>
              <p:cNvSpPr txBox="1"/>
              <p:nvPr/>
            </p:nvSpPr>
            <p:spPr>
              <a:xfrm>
                <a:off x="3121932" y="2202418"/>
                <a:ext cx="6607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/>
                  <a:t>k</a:t>
                </a:r>
                <a:r>
                  <a:rPr lang="cs-CZ" dirty="0" smtClean="0"/>
                  <a:t> = 0</a:t>
                </a:r>
                <a:endParaRPr lang="cs-CZ" dirty="0"/>
              </a:p>
            </p:txBody>
          </p:sp>
          <p:sp>
            <p:nvSpPr>
              <p:cNvPr id="12" name="TextovéPole 11"/>
              <p:cNvSpPr txBox="1"/>
              <p:nvPr/>
            </p:nvSpPr>
            <p:spPr>
              <a:xfrm>
                <a:off x="5175686" y="2194128"/>
                <a:ext cx="8483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/>
                  <a:t>k</a:t>
                </a:r>
                <a:r>
                  <a:rPr lang="cs-CZ" dirty="0" smtClean="0"/>
                  <a:t> = + 1</a:t>
                </a:r>
                <a:endParaRPr lang="cs-CZ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66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4536504" cy="507703"/>
          </a:xfrm>
        </p:spPr>
        <p:txBody>
          <a:bodyPr/>
          <a:lstStyle/>
          <a:p>
            <a:r>
              <a:rPr lang="cs-CZ" dirty="0" smtClean="0"/>
              <a:t>Riziko portfolia – </a:t>
            </a:r>
            <a:r>
              <a:rPr lang="cs-CZ" dirty="0"/>
              <a:t>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0648" y="703189"/>
            <a:ext cx="56886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Vypočtěte </a:t>
            </a:r>
            <a:r>
              <a:rPr lang="cs-CZ" sz="1400" dirty="0" smtClean="0"/>
              <a:t>riziko </a:t>
            </a:r>
            <a:r>
              <a:rPr lang="cs-CZ" sz="1400" dirty="0"/>
              <a:t>spojené s portfoliem složeným z uvedených aktiv (do aktiva A investujeme 500 tis. Kč a do aktiva B 250 tis. Kč) a stanovte, zda jsou tato aktiva vhodná k sestavení portfolia. Své tvrzení doložte výpočtem</a:t>
            </a:r>
            <a:r>
              <a:rPr lang="cs-CZ" sz="1400" dirty="0" smtClean="0"/>
              <a:t>.</a:t>
            </a:r>
            <a:endParaRPr lang="cs-CZ" altLang="cs-CZ" sz="1100" dirty="0"/>
          </a:p>
        </p:txBody>
      </p:sp>
      <p:pic>
        <p:nvPicPr>
          <p:cNvPr id="5" name="Obrázek 4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958677"/>
              </p:ext>
            </p:extLst>
          </p:nvPr>
        </p:nvGraphicFramePr>
        <p:xfrm>
          <a:off x="252151" y="1448022"/>
          <a:ext cx="5915025" cy="1522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9280">
                  <a:extLst>
                    <a:ext uri="{9D8B030D-6E8A-4147-A177-3AD203B41FA5}">
                      <a16:colId xmlns:a16="http://schemas.microsoft.com/office/drawing/2014/main" val="138588644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280115324"/>
                    </a:ext>
                  </a:extLst>
                </a:gridCol>
                <a:gridCol w="1743631">
                  <a:extLst>
                    <a:ext uri="{9D8B030D-6E8A-4147-A177-3AD203B41FA5}">
                      <a16:colId xmlns:a16="http://schemas.microsoft.com/office/drawing/2014/main" val="2642927622"/>
                    </a:ext>
                  </a:extLst>
                </a:gridCol>
                <a:gridCol w="1183005">
                  <a:extLst>
                    <a:ext uri="{9D8B030D-6E8A-4147-A177-3AD203B41FA5}">
                      <a16:colId xmlns:a16="http://schemas.microsoft.com/office/drawing/2014/main" val="3634649990"/>
                    </a:ext>
                  </a:extLst>
                </a:gridCol>
                <a:gridCol w="1183005">
                  <a:extLst>
                    <a:ext uri="{9D8B030D-6E8A-4147-A177-3AD203B41FA5}">
                      <a16:colId xmlns:a16="http://schemas.microsoft.com/office/drawing/2014/main" val="243349883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Číslo varianty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 ekonomiky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Pravděpodobnost dosažení výnosové míry (v %)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" indent="-762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Výnosové míry </a:t>
                      </a:r>
                      <a:endParaRPr lang="cs-CZ" sz="1000" dirty="0">
                        <a:effectLst/>
                      </a:endParaRPr>
                    </a:p>
                    <a:p>
                      <a:pPr marL="0" indent="17463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 investic (v %)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1777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A 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B 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299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pozitivní 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421679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stabilní 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310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negativní 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186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6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544616" cy="507703"/>
          </a:xfrm>
        </p:spPr>
        <p:txBody>
          <a:bodyPr/>
          <a:lstStyle/>
          <a:p>
            <a:r>
              <a:rPr lang="cs-CZ" dirty="0"/>
              <a:t>Riziko </a:t>
            </a:r>
            <a:r>
              <a:rPr lang="cs-CZ" dirty="0" smtClean="0"/>
              <a:t>portfolia – </a:t>
            </a:r>
            <a:r>
              <a:rPr lang="cs-CZ" dirty="0"/>
              <a:t>typové </a:t>
            </a:r>
            <a:r>
              <a:rPr lang="cs-CZ" dirty="0" smtClean="0"/>
              <a:t>příklady – </a:t>
            </a:r>
            <a:r>
              <a:rPr lang="cs-CZ" sz="1100" dirty="0" smtClean="0"/>
              <a:t>pokračování z předchozí strany</a:t>
            </a:r>
            <a:endParaRPr lang="cs-CZ" sz="1100" dirty="0"/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278064"/>
              </p:ext>
            </p:extLst>
          </p:nvPr>
        </p:nvGraphicFramePr>
        <p:xfrm>
          <a:off x="188640" y="843558"/>
          <a:ext cx="5915025" cy="1522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9280">
                  <a:extLst>
                    <a:ext uri="{9D8B030D-6E8A-4147-A177-3AD203B41FA5}">
                      <a16:colId xmlns:a16="http://schemas.microsoft.com/office/drawing/2014/main" val="138588644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280115324"/>
                    </a:ext>
                  </a:extLst>
                </a:gridCol>
                <a:gridCol w="1743631">
                  <a:extLst>
                    <a:ext uri="{9D8B030D-6E8A-4147-A177-3AD203B41FA5}">
                      <a16:colId xmlns:a16="http://schemas.microsoft.com/office/drawing/2014/main" val="2642927622"/>
                    </a:ext>
                  </a:extLst>
                </a:gridCol>
                <a:gridCol w="1183005">
                  <a:extLst>
                    <a:ext uri="{9D8B030D-6E8A-4147-A177-3AD203B41FA5}">
                      <a16:colId xmlns:a16="http://schemas.microsoft.com/office/drawing/2014/main" val="3634649990"/>
                    </a:ext>
                  </a:extLst>
                </a:gridCol>
                <a:gridCol w="1183005">
                  <a:extLst>
                    <a:ext uri="{9D8B030D-6E8A-4147-A177-3AD203B41FA5}">
                      <a16:colId xmlns:a16="http://schemas.microsoft.com/office/drawing/2014/main" val="2433498832"/>
                    </a:ext>
                  </a:extLst>
                </a:gridCol>
              </a:tblGrid>
              <a:tr h="170815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Číslo varianty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 ekonomiky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Pravděpodobnost dosažení výnosové míry (v %)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" indent="-762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Výnosové míry </a:t>
                      </a:r>
                      <a:endParaRPr lang="cs-CZ" sz="1000" dirty="0">
                        <a:effectLst/>
                      </a:endParaRPr>
                    </a:p>
                    <a:p>
                      <a:pPr marL="0" indent="17463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 investic (v %)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1777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A 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B 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299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pozitivní 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421679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stabilní 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310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negativní 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90" marR="85090" marT="42545" marB="42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186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8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112568" cy="507703"/>
          </a:xfrm>
        </p:spPr>
        <p:txBody>
          <a:bodyPr/>
          <a:lstStyle/>
          <a:p>
            <a:r>
              <a:rPr lang="cs-CZ" dirty="0"/>
              <a:t>Riziko individuální investice – 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3463" y="771550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 smtClean="0"/>
              <a:t>Jsou aktiva vhodná pro sestavení portfolia, když prostředky rozložíte rovnoměrně? Tvrzení doložte výpočtem</a:t>
            </a:r>
            <a:endParaRPr lang="cs-CZ" altLang="cs-CZ" sz="1200" dirty="0"/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639084"/>
              </p:ext>
            </p:extLst>
          </p:nvPr>
        </p:nvGraphicFramePr>
        <p:xfrm>
          <a:off x="188640" y="1423925"/>
          <a:ext cx="6114521" cy="12695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79101">
                  <a:extLst>
                    <a:ext uri="{9D8B030D-6E8A-4147-A177-3AD203B41FA5}">
                      <a16:colId xmlns:a16="http://schemas.microsoft.com/office/drawing/2014/main" val="504101469"/>
                    </a:ext>
                  </a:extLst>
                </a:gridCol>
                <a:gridCol w="1148307">
                  <a:extLst>
                    <a:ext uri="{9D8B030D-6E8A-4147-A177-3AD203B41FA5}">
                      <a16:colId xmlns:a16="http://schemas.microsoft.com/office/drawing/2014/main" val="2598219074"/>
                    </a:ext>
                  </a:extLst>
                </a:gridCol>
                <a:gridCol w="1706793">
                  <a:extLst>
                    <a:ext uri="{9D8B030D-6E8A-4147-A177-3AD203B41FA5}">
                      <a16:colId xmlns:a16="http://schemas.microsoft.com/office/drawing/2014/main" val="2578591455"/>
                    </a:ext>
                  </a:extLst>
                </a:gridCol>
                <a:gridCol w="1449522">
                  <a:extLst>
                    <a:ext uri="{9D8B030D-6E8A-4147-A177-3AD203B41FA5}">
                      <a16:colId xmlns:a16="http://schemas.microsoft.com/office/drawing/2014/main" val="1627032422"/>
                    </a:ext>
                  </a:extLst>
                </a:gridCol>
                <a:gridCol w="1430798">
                  <a:extLst>
                    <a:ext uri="{9D8B030D-6E8A-4147-A177-3AD203B41FA5}">
                      <a16:colId xmlns:a16="http://schemas.microsoft.com/office/drawing/2014/main" val="2274010230"/>
                    </a:ext>
                  </a:extLst>
                </a:gridCol>
              </a:tblGrid>
              <a:tr h="454176">
                <a:tc>
                  <a:txBody>
                    <a:bodyPr/>
                    <a:lstStyle/>
                    <a:p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 ekonomiky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Pravděpodobnost dosažení výnosové míry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Výnosové míry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 projektu A (v %)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Výnosové míry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 projektu B (v %)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33081"/>
                  </a:ext>
                </a:extLst>
              </a:tr>
              <a:tr h="181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oživení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0,25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437747"/>
                  </a:ext>
                </a:extLst>
              </a:tr>
              <a:tr h="181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průměrný růst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0,35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17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29844"/>
                  </a:ext>
                </a:extLst>
              </a:tr>
              <a:tr h="181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stagnace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0,25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589538"/>
                  </a:ext>
                </a:extLst>
              </a:tr>
              <a:tr h="212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recese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2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1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5085</TotalTime>
  <Words>695</Words>
  <Application>Microsoft Office PowerPoint</Application>
  <PresentationFormat>Vlastní</PresentationFormat>
  <Paragraphs>127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Symbol</vt:lpstr>
      <vt:lpstr>Times New Roman</vt:lpstr>
      <vt:lpstr>SLU</vt:lpstr>
      <vt:lpstr>Riziko investice</vt:lpstr>
      <vt:lpstr>Cíl videotutoriálu</vt:lpstr>
      <vt:lpstr>Definice portfolia </vt:lpstr>
      <vt:lpstr>Riziko portfolia –  očekávaný výnos, rozptyl a směrodatná odchylka</vt:lpstr>
      <vt:lpstr>Riziko portfolia –  kovariance a korelační koeficient</vt:lpstr>
      <vt:lpstr>Riziko portfolia</vt:lpstr>
      <vt:lpstr>Riziko portfolia – typové příklady</vt:lpstr>
      <vt:lpstr>Riziko portfolia – typové příklady – pokračování z předchozí strany</vt:lpstr>
      <vt:lpstr>Riziko individuální investice – typové příklady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ruc0003</cp:lastModifiedBy>
  <cp:revision>110</cp:revision>
  <dcterms:created xsi:type="dcterms:W3CDTF">2016-07-06T15:42:34Z</dcterms:created>
  <dcterms:modified xsi:type="dcterms:W3CDTF">2020-10-26T09:01:36Z</dcterms:modified>
</cp:coreProperties>
</file>