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60" r:id="rId6"/>
    <p:sldId id="262" r:id="rId7"/>
    <p:sldId id="261" r:id="rId8"/>
    <p:sldId id="259" r:id="rId9"/>
    <p:sldId id="263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1832811"/>
          </a:xfrm>
        </p:spPr>
        <p:txBody>
          <a:bodyPr>
            <a:noAutofit/>
          </a:bodyPr>
          <a:lstStyle/>
          <a:p>
            <a:r>
              <a:rPr lang="cs-CZ" sz="5000" dirty="0" smtClean="0">
                <a:solidFill>
                  <a:schemeClr val="bg1"/>
                </a:solidFill>
              </a:rPr>
              <a:t>Finanční a pojistná matematika</a:t>
            </a:r>
            <a:endParaRPr lang="cs-CZ" sz="5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601308"/>
            <a:ext cx="5095702" cy="13811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Téma 1: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Jednoduché úročení </a:t>
            </a:r>
          </a:p>
          <a:p>
            <a:r>
              <a:rPr lang="cs-CZ" smtClean="0">
                <a:solidFill>
                  <a:schemeClr val="bg1"/>
                </a:solidFill>
              </a:rPr>
              <a:t>Jednoduché úročení polhůtní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04721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526" y="1572127"/>
            <a:ext cx="8334282" cy="1352141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/>
              <a:t>Jak velký úrok nám banka připíše z vkladu 70 000 při úrokové sazbě 1,4 % </a:t>
            </a:r>
            <a:r>
              <a:rPr lang="cs-CZ" sz="2000" dirty="0" err="1"/>
              <a:t>p.a</a:t>
            </a:r>
            <a:r>
              <a:rPr lang="cs-CZ" sz="2000" dirty="0"/>
              <a:t>. za dobu od 20</a:t>
            </a:r>
            <a:r>
              <a:rPr lang="cs-CZ" sz="2000" dirty="0" smtClean="0"/>
              <a:t>. 11. 2019 </a:t>
            </a:r>
            <a:r>
              <a:rPr lang="cs-CZ" sz="2000" dirty="0"/>
              <a:t>do 4</a:t>
            </a:r>
            <a:r>
              <a:rPr lang="cs-CZ" sz="2000" dirty="0" smtClean="0"/>
              <a:t>. 3. 2020 </a:t>
            </a:r>
            <a:r>
              <a:rPr lang="cs-CZ" sz="2000" dirty="0"/>
              <a:t>podle standardů </a:t>
            </a:r>
            <a:r>
              <a:rPr lang="cs-CZ" sz="2000" dirty="0" smtClean="0"/>
              <a:t>ACT/365</a:t>
            </a:r>
            <a:r>
              <a:rPr lang="cs-CZ" sz="2000" dirty="0"/>
              <a:t> </a:t>
            </a:r>
            <a:r>
              <a:rPr lang="cs-CZ" sz="2000" dirty="0" smtClean="0"/>
              <a:t>a </a:t>
            </a:r>
            <a:r>
              <a:rPr lang="cs-CZ" sz="2000" dirty="0"/>
              <a:t>30E/360</a:t>
            </a:r>
            <a:r>
              <a:rPr lang="cs-CZ" sz="2000" dirty="0" smtClean="0"/>
              <a:t>?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962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04721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526" y="1572127"/>
            <a:ext cx="8441320" cy="1324981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/>
              <a:t>Kontrolou účetnictví jsme zjistili, že nám odběratel nezaplatil fakturu ve výši 50 000 Kč. Faktura byla splatná dne 6</a:t>
            </a:r>
            <a:r>
              <a:rPr lang="cs-CZ" sz="2000" dirty="0" smtClean="0"/>
              <a:t>. ledna 2020. </a:t>
            </a:r>
            <a:r>
              <a:rPr lang="cs-CZ" sz="2000" dirty="0"/>
              <a:t>Penále činí 0,1 % z fakturované částky za každý den prodlení. Kolik Kč vyúčtujeme jako penále k </a:t>
            </a:r>
            <a:r>
              <a:rPr lang="cs-CZ" sz="2000" dirty="0" smtClean="0"/>
              <a:t>31. lednu 2020?</a:t>
            </a:r>
            <a:endParaRPr lang="cs-CZ" sz="2000" dirty="0"/>
          </a:p>
          <a:p>
            <a:pPr algn="just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12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1" y="1662218"/>
            <a:ext cx="8342768" cy="1759548"/>
          </a:xfrm>
        </p:spPr>
        <p:txBody>
          <a:bodyPr>
            <a:normAutofit/>
          </a:bodyPr>
          <a:lstStyle/>
          <a:p>
            <a:pPr lvl="0" algn="just"/>
            <a:r>
              <a:rPr lang="cs-CZ" sz="1800" dirty="0"/>
              <a:t>Půjčili jste si </a:t>
            </a:r>
            <a:r>
              <a:rPr lang="cs-CZ" sz="1800" dirty="0" smtClean="0"/>
              <a:t>10 000 </a:t>
            </a:r>
            <a:r>
              <a:rPr lang="cs-CZ" sz="1800" dirty="0"/>
              <a:t>Kč a věřitel vám nabídne tři možnosti splácení:</a:t>
            </a:r>
          </a:p>
          <a:p>
            <a:pPr lvl="1" algn="just"/>
            <a:r>
              <a:rPr lang="cs-CZ" sz="1800" dirty="0"/>
              <a:t>Za 11 měsíců </a:t>
            </a:r>
            <a:r>
              <a:rPr lang="cs-CZ" sz="1800" dirty="0" smtClean="0"/>
              <a:t>10</a:t>
            </a:r>
            <a:r>
              <a:rPr lang="cs-CZ" sz="1800" dirty="0"/>
              <a:t> </a:t>
            </a:r>
            <a:r>
              <a:rPr lang="cs-CZ" sz="1800" dirty="0" smtClean="0"/>
              <a:t>500 </a:t>
            </a:r>
            <a:r>
              <a:rPr lang="cs-CZ" sz="1800" dirty="0"/>
              <a:t>Kč,</a:t>
            </a:r>
          </a:p>
          <a:p>
            <a:pPr lvl="1" algn="just"/>
            <a:r>
              <a:rPr lang="cs-CZ" sz="1800" dirty="0" smtClean="0"/>
              <a:t>Za </a:t>
            </a:r>
            <a:r>
              <a:rPr lang="cs-CZ" sz="1800" dirty="0"/>
              <a:t>2 měsíce </a:t>
            </a:r>
            <a:r>
              <a:rPr lang="cs-CZ" sz="1800" dirty="0" smtClean="0"/>
              <a:t>600 </a:t>
            </a:r>
            <a:r>
              <a:rPr lang="cs-CZ" sz="1800" dirty="0"/>
              <a:t>Kč a za 12 měsíců </a:t>
            </a:r>
            <a:r>
              <a:rPr lang="cs-CZ" sz="1800" dirty="0" smtClean="0"/>
              <a:t>10</a:t>
            </a:r>
            <a:r>
              <a:rPr lang="cs-CZ" sz="1800" dirty="0"/>
              <a:t> 000.</a:t>
            </a:r>
          </a:p>
          <a:p>
            <a:pPr algn="just"/>
            <a:r>
              <a:rPr lang="cs-CZ" sz="1800" dirty="0"/>
              <a:t>Kterou možnosti zvolíte, činí-li běžná úroková sazba 2</a:t>
            </a:r>
            <a:r>
              <a:rPr lang="cs-CZ" sz="1800" dirty="0" smtClean="0"/>
              <a:t> </a:t>
            </a:r>
            <a:r>
              <a:rPr lang="cs-CZ" sz="1800" dirty="0"/>
              <a:t>% </a:t>
            </a:r>
            <a:r>
              <a:rPr lang="cs-CZ" sz="1800" dirty="0" err="1"/>
              <a:t>p.a</a:t>
            </a:r>
            <a:r>
              <a:rPr lang="cs-CZ" sz="1800" dirty="0"/>
              <a:t>.?</a:t>
            </a:r>
          </a:p>
          <a:p>
            <a:pPr algn="just"/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876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047214"/>
          </a:xfrm>
        </p:spPr>
        <p:txBody>
          <a:bodyPr/>
          <a:lstStyle/>
          <a:p>
            <a:r>
              <a:rPr lang="cs-CZ" altLang="cs-CZ" dirty="0"/>
              <a:t>Krátkodobé bankovní produkty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526" y="1572127"/>
            <a:ext cx="8325228" cy="4864887"/>
          </a:xfrm>
        </p:spPr>
        <p:txBody>
          <a:bodyPr>
            <a:normAutofit/>
          </a:bodyPr>
          <a:lstStyle/>
          <a:p>
            <a:r>
              <a:rPr lang="cs-CZ" altLang="cs-CZ" sz="2400" b="1" dirty="0"/>
              <a:t>Běžný účet</a:t>
            </a:r>
          </a:p>
          <a:p>
            <a:pPr lvl="1"/>
            <a:r>
              <a:rPr lang="cs-CZ" altLang="cs-CZ" sz="2000" dirty="0"/>
              <a:t>jedná se o typický příklad jednoduché úročení v praxi</a:t>
            </a:r>
          </a:p>
          <a:p>
            <a:pPr lvl="1"/>
            <a:r>
              <a:rPr lang="cs-CZ" altLang="cs-CZ" sz="2000" dirty="0"/>
              <a:t>účet, který vede banka pro svého klienta za účelem platebního styku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 algn="just">
              <a:defRPr/>
            </a:pPr>
            <a:r>
              <a:rPr lang="cs-CZ" sz="2400" b="1" dirty="0"/>
              <a:t>Kontokorentní úvěr</a:t>
            </a:r>
          </a:p>
          <a:p>
            <a:pPr lvl="1" algn="just">
              <a:defRPr/>
            </a:pPr>
            <a:r>
              <a:rPr lang="cs-CZ" sz="2000" dirty="0"/>
              <a:t>úvěr čerpaný od banky v případě, že banka připouští, aby stav běžného účtu vykazoval nejen kladný, ale také záporný zůstatek</a:t>
            </a:r>
          </a:p>
          <a:p>
            <a:pPr lvl="1" algn="just">
              <a:defRPr/>
            </a:pPr>
            <a:r>
              <a:rPr lang="cs-CZ" sz="2000" dirty="0"/>
              <a:t>v praxi bývá kontokorentní úvěr relativně drahý, jeho výhodou je ovšem pohotová dostupnost chybějících prostředků na účtu</a:t>
            </a:r>
          </a:p>
          <a:p>
            <a:pPr marL="0" indent="0" algn="just">
              <a:buNone/>
              <a:defRPr/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607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047214"/>
          </a:xfrm>
        </p:spPr>
        <p:txBody>
          <a:bodyPr/>
          <a:lstStyle/>
          <a:p>
            <a:r>
              <a:rPr lang="cs-CZ" altLang="cs-CZ" dirty="0"/>
              <a:t>Krátkodobé bankovní produkty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526" y="1572127"/>
            <a:ext cx="8325228" cy="4864887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sz="2400" dirty="0"/>
              <a:t>V případě úročení kontokorentního úvěru je postup složitější, </a:t>
            </a:r>
            <a:r>
              <a:rPr lang="cs-CZ" sz="2400" dirty="0" smtClean="0"/>
              <a:t>protože se:</a:t>
            </a:r>
          </a:p>
          <a:p>
            <a:pPr marL="0" indent="0" algn="just">
              <a:buNone/>
              <a:defRPr/>
            </a:pPr>
            <a:endParaRPr lang="cs-CZ" sz="2400" dirty="0"/>
          </a:p>
          <a:p>
            <a:pPr algn="just">
              <a:defRPr/>
            </a:pPr>
            <a:r>
              <a:rPr lang="cs-CZ" sz="2000" dirty="0"/>
              <a:t>Přičítají úroky pro majitele účtu</a:t>
            </a:r>
          </a:p>
          <a:p>
            <a:pPr lvl="1" algn="just">
              <a:defRPr/>
            </a:pPr>
            <a:r>
              <a:rPr lang="cs-CZ" sz="2000" dirty="0"/>
              <a:t>kreditní úroky: úroky z kreditních </a:t>
            </a:r>
            <a:r>
              <a:rPr lang="cs-CZ" sz="2000" dirty="0" smtClean="0"/>
              <a:t>zůstatků</a:t>
            </a:r>
          </a:p>
          <a:p>
            <a:pPr lvl="1" algn="just"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dirty="0"/>
              <a:t>Odčítají úroky a poplatky pro banku:</a:t>
            </a:r>
          </a:p>
          <a:p>
            <a:pPr lvl="1" algn="just">
              <a:defRPr/>
            </a:pPr>
            <a:r>
              <a:rPr lang="cs-CZ" sz="2000" dirty="0"/>
              <a:t>debetní úroky: úroky z debetních zůstatků (tj. z kontokorentního úvěru)</a:t>
            </a:r>
          </a:p>
          <a:p>
            <a:pPr lvl="1" algn="just">
              <a:defRPr/>
            </a:pPr>
            <a:r>
              <a:rPr lang="cs-CZ" sz="2000" dirty="0"/>
              <a:t>provize za překročení úvěrového rámce</a:t>
            </a:r>
          </a:p>
          <a:p>
            <a:pPr lvl="1" algn="just">
              <a:defRPr/>
            </a:pPr>
            <a:r>
              <a:rPr lang="cs-CZ" sz="2000" dirty="0"/>
              <a:t>pohotovostní provize za nevyužitý úvěrový rámec</a:t>
            </a:r>
          </a:p>
          <a:p>
            <a:pPr lvl="1" algn="just">
              <a:defRPr/>
            </a:pPr>
            <a:r>
              <a:rPr lang="cs-CZ" sz="2000" dirty="0"/>
              <a:t>poplatek za vedení účtu</a:t>
            </a:r>
          </a:p>
          <a:p>
            <a:pPr>
              <a:buClr>
                <a:srgbClr val="307871"/>
              </a:buClr>
            </a:pP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416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047214"/>
          </a:xfrm>
        </p:spPr>
        <p:txBody>
          <a:bodyPr/>
          <a:lstStyle/>
          <a:p>
            <a:r>
              <a:rPr lang="cs-CZ" altLang="cs-CZ" dirty="0"/>
              <a:t>Úrokové číslo a úrokový dělitel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38526" y="1572127"/>
                <a:ext cx="8325228" cy="4864887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cs-CZ" sz="1800" dirty="0"/>
                  <a:t>Jako formální nástroj systematického přístupu k jednoduchému úročení se v bankovní praxi používají tzv. úroková čísla UC a úrokové dělitele UD, a to zvlášť v situacích, kdy se výše úročeného kapitálu během roku často mění, jako je tomu např. u běžných účtů.</a:t>
                </a:r>
              </a:p>
              <a:p>
                <a:pPr algn="just"/>
                <a:endParaRPr lang="cs-CZ" sz="1800" dirty="0"/>
              </a:p>
              <a:p>
                <a:pPr algn="just"/>
                <a:r>
                  <a:rPr lang="cs-CZ" sz="1800" dirty="0"/>
                  <a:t>Úrokové číslo: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800">
                          <a:latin typeface="Cambria Math" panose="02040503050406030204" pitchFamily="18" charset="0"/>
                        </a:rPr>
                        <m:t>UC</m:t>
                      </m:r>
                      <m:r>
                        <a:rPr lang="cs-CZ" sz="18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sz="180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sz="180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  <m:r>
                            <a:rPr lang="en-US" sz="180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cs-CZ" sz="1800">
                              <a:latin typeface="Cambria Math" panose="02040503050406030204" pitchFamily="18" charset="0"/>
                            </a:rPr>
                            <m:t>k</m:t>
                          </m:r>
                        </m:num>
                        <m:den>
                          <m:r>
                            <a:rPr lang="cs-CZ" sz="180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cs-CZ" sz="18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1800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140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140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cs-CZ" sz="1400" dirty="0"/>
                  <a:t> - kapitál</a:t>
                </a:r>
              </a:p>
              <a:p>
                <a:pPr algn="just"/>
                <a:r>
                  <a:rPr lang="cs-CZ" sz="1400" dirty="0"/>
                  <a:t>k – splatnost kapitálu ve dnech</a:t>
                </a:r>
              </a:p>
              <a:p>
                <a:pPr algn="just"/>
                <a:endParaRPr lang="cs-CZ" sz="1800" dirty="0"/>
              </a:p>
              <a:p>
                <a:pPr algn="just"/>
                <a:r>
                  <a:rPr lang="cs-CZ" sz="1800" dirty="0"/>
                  <a:t>Úrokový dělitel: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800">
                          <a:latin typeface="Cambria Math" panose="02040503050406030204" pitchFamily="18" charset="0"/>
                        </a:rPr>
                        <m:t>UD</m:t>
                      </m:r>
                      <m:r>
                        <a:rPr lang="cs-CZ" sz="180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800">
                              <a:latin typeface="Cambria Math" panose="02040503050406030204" pitchFamily="18" charset="0"/>
                            </a:rPr>
                            <m:t>360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1800">
                              <a:latin typeface="Cambria Math" panose="02040503050406030204" pitchFamily="18" charset="0"/>
                            </a:rPr>
                            <m:t>p</m:t>
                          </m:r>
                        </m:den>
                      </m:f>
                    </m:oMath>
                  </m:oMathPara>
                </a14:m>
                <a:endParaRPr lang="cs-CZ" sz="1800" dirty="0"/>
              </a:p>
              <a:p>
                <a:pPr>
                  <a:buClr>
                    <a:srgbClr val="307871"/>
                  </a:buClr>
                </a:pPr>
                <a:r>
                  <a:rPr lang="cs-CZ" sz="1400" dirty="0"/>
                  <a:t>p – roční úroková sazba v procentech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526" y="1572127"/>
                <a:ext cx="8325228" cy="4864887"/>
              </a:xfrm>
              <a:blipFill>
                <a:blip r:embed="rId2"/>
                <a:stretch>
                  <a:fillRect l="-512" t="-1253" r="-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390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047214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Jednoduchý úrok pomocí UC a UD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38526" y="1572127"/>
                <a:ext cx="8325228" cy="4864887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cs-CZ" sz="2000" dirty="0"/>
                  <a:t>Jednoduchý úrok pomocí UC a UD:</a:t>
                </a:r>
              </a:p>
              <a:p>
                <a:pPr algn="just"/>
                <a:endParaRPr lang="cs-CZ" sz="20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cs-CZ" sz="200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UC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UD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/>
              </a:p>
              <a:p>
                <a:pPr algn="just"/>
                <a:r>
                  <a:rPr lang="cs-CZ" sz="2000" dirty="0"/>
                  <a:t>Jednoduchý úrok pomocí UC a UD při měnící se výši kapitálu a neměnné úrokové míře:</a:t>
                </a:r>
              </a:p>
              <a:p>
                <a:pPr algn="just"/>
                <a:endParaRPr lang="cs-CZ" sz="20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cs-CZ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 panose="02040503050406030204" pitchFamily="18" charset="0"/>
                                </a:rPr>
                                <m:t>UC</m:t>
                              </m:r>
                            </m:e>
                            <m:sub>
                              <m:r>
                                <a:rPr lang="cs-CZ" sz="2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000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 panose="02040503050406030204" pitchFamily="18" charset="0"/>
                                </a:rPr>
                                <m:t>UC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</a:rPr>
                            <m:t>UD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  <a:p>
                <a:pPr>
                  <a:buClr>
                    <a:srgbClr val="307871"/>
                  </a:buClr>
                </a:pPr>
                <a:endParaRPr lang="cs-CZ" sz="2000" dirty="0"/>
              </a:p>
              <a:p>
                <a:pPr>
                  <a:buClr>
                    <a:srgbClr val="307871"/>
                  </a:buClr>
                </a:pPr>
                <a:endParaRPr lang="cs-CZ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526" y="1572127"/>
                <a:ext cx="8325228" cy="4864887"/>
              </a:xfrm>
              <a:blipFill rotWithShape="0">
                <a:blip r:embed="rId2"/>
                <a:stretch>
                  <a:fillRect l="-659" t="-1378" r="-7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980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047214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526" y="1572127"/>
            <a:ext cx="8279961" cy="1098645"/>
          </a:xfrm>
        </p:spPr>
        <p:txBody>
          <a:bodyPr>
            <a:normAutofit/>
          </a:bodyPr>
          <a:lstStyle/>
          <a:p>
            <a:pPr algn="just">
              <a:buClr>
                <a:srgbClr val="307871"/>
              </a:buClr>
            </a:pPr>
            <a:r>
              <a:rPr lang="cs-CZ" sz="1800" dirty="0"/>
              <a:t>Stav běžného účtu založeného dne </a:t>
            </a:r>
            <a:r>
              <a:rPr lang="cs-CZ" sz="1800" dirty="0" smtClean="0"/>
              <a:t>2. </a:t>
            </a:r>
            <a:r>
              <a:rPr lang="cs-CZ" sz="1800" dirty="0"/>
              <a:t>ledna 2020 se vyvíjel během příslušného kalendářního roku podle tabulky. Jaký jednoduchý úrok byl připsán na konci roku při úrokové míře </a:t>
            </a:r>
            <a:r>
              <a:rPr lang="cs-CZ" sz="1800" dirty="0" smtClean="0"/>
              <a:t>1 </a:t>
            </a:r>
            <a:r>
              <a:rPr lang="cs-CZ" sz="1800" dirty="0"/>
              <a:t>% a standardu 30E/360?</a:t>
            </a:r>
          </a:p>
          <a:p>
            <a:pPr algn="just">
              <a:buClr>
                <a:srgbClr val="307871"/>
              </a:buClr>
            </a:pP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243557"/>
              </p:ext>
            </p:extLst>
          </p:nvPr>
        </p:nvGraphicFramePr>
        <p:xfrm>
          <a:off x="978105" y="2670772"/>
          <a:ext cx="7200801" cy="3203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00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38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Datum změny</a:t>
                      </a:r>
                      <a:r>
                        <a:rPr lang="cs-CZ" sz="2000" baseline="0" dirty="0" smtClean="0"/>
                        <a:t> účtu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Zůstatek</a:t>
                      </a:r>
                      <a:r>
                        <a:rPr lang="cs-CZ" sz="2000" baseline="0" dirty="0" smtClean="0"/>
                        <a:t> účtu v Kč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Počet dní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38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2. 1.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24 000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38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28. 6.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68 000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38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12. 8.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54 000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38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25. 9.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29 000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622434"/>
                  </a:ext>
                </a:extLst>
              </a:tr>
              <a:tr h="40038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12. 11.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48 000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900234"/>
                  </a:ext>
                </a:extLst>
              </a:tr>
              <a:tr h="40038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31. 12.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smtClean="0"/>
                        <a:t>48 000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38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Suma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83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Typy úročení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2139" y="1810692"/>
            <a:ext cx="8410669" cy="4590107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sz="2600" b="1" dirty="0"/>
              <a:t>Typy dle způsobu připočítání úroků:</a:t>
            </a:r>
          </a:p>
          <a:p>
            <a:pPr algn="just">
              <a:defRPr/>
            </a:pPr>
            <a:r>
              <a:rPr lang="cs-CZ" sz="2400" b="1" dirty="0"/>
              <a:t>Jednoduché </a:t>
            </a:r>
            <a:endParaRPr lang="cs-CZ" sz="2400" dirty="0"/>
          </a:p>
          <a:p>
            <a:pPr lvl="1" algn="just">
              <a:defRPr/>
            </a:pPr>
            <a:r>
              <a:rPr lang="cs-CZ" sz="2000" dirty="0"/>
              <a:t>jestliže se vyplácené úroky nepřipočítají k původnímu kapitálu a tudíž se ani tyto úroky neúročí, úročí se stále jen základní jistina</a:t>
            </a:r>
          </a:p>
          <a:p>
            <a:pPr lvl="1" algn="just">
              <a:defRPr/>
            </a:pPr>
            <a:r>
              <a:rPr lang="cs-CZ" sz="2000" dirty="0"/>
              <a:t>Používá se zpravidla při uložení kapitálu kratší než jedno úrokovací </a:t>
            </a:r>
            <a:r>
              <a:rPr lang="cs-CZ" sz="2000" dirty="0" smtClean="0"/>
              <a:t>období</a:t>
            </a:r>
          </a:p>
          <a:p>
            <a:pPr lvl="1" algn="just">
              <a:defRPr/>
            </a:pPr>
            <a:endParaRPr lang="cs-CZ" sz="2000" dirty="0"/>
          </a:p>
          <a:p>
            <a:pPr algn="just">
              <a:defRPr/>
            </a:pPr>
            <a:r>
              <a:rPr lang="cs-CZ" sz="2400" b="1" dirty="0"/>
              <a:t>Složené</a:t>
            </a:r>
            <a:endParaRPr lang="cs-CZ" sz="2400" dirty="0"/>
          </a:p>
          <a:p>
            <a:pPr lvl="1" algn="just">
              <a:defRPr/>
            </a:pPr>
            <a:r>
              <a:rPr lang="cs-CZ" sz="2000" dirty="0"/>
              <a:t>jestliže se vyplácené úroky připočítají k původnímu kapitálu a znovu se úročí původní kapitál navýšený o připsaný úrok</a:t>
            </a:r>
          </a:p>
          <a:p>
            <a:pPr lvl="1" algn="just">
              <a:defRPr/>
            </a:pPr>
            <a:r>
              <a:rPr lang="cs-CZ" sz="2000" dirty="0"/>
              <a:t>při složeném úročení se počítá i úrok z úroku</a:t>
            </a:r>
          </a:p>
          <a:p>
            <a:pPr lvl="1" algn="just">
              <a:defRPr/>
            </a:pPr>
            <a:r>
              <a:rPr lang="cs-CZ" sz="2000" dirty="0"/>
              <a:t>Používá se zpravidla při uložení kapitálu na dobu delší než jedno úrokovací období!</a:t>
            </a:r>
          </a:p>
          <a:p>
            <a:pPr marL="0" indent="0" algn="just">
              <a:buNone/>
              <a:defRPr/>
            </a:pPr>
            <a:endParaRPr lang="cs-CZ" sz="20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Typy úročení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2139" y="1810692"/>
            <a:ext cx="8410669" cy="4590107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sz="2600" b="1" dirty="0" smtClean="0"/>
              <a:t>Typy úročení </a:t>
            </a:r>
            <a:r>
              <a:rPr lang="cs-CZ" sz="2600" b="1" dirty="0"/>
              <a:t>dle okamžiku připočítání úroků:</a:t>
            </a:r>
          </a:p>
          <a:p>
            <a:pPr algn="just">
              <a:defRPr/>
            </a:pPr>
            <a:r>
              <a:rPr lang="cs-CZ" sz="2400" b="1" dirty="0"/>
              <a:t>Polhůtní (dekurzivní) </a:t>
            </a:r>
            <a:endParaRPr lang="cs-CZ" sz="2400" b="1" dirty="0" smtClean="0"/>
          </a:p>
          <a:p>
            <a:pPr lvl="1" algn="just">
              <a:defRPr/>
            </a:pPr>
            <a:r>
              <a:rPr lang="cs-CZ" sz="2000" dirty="0" smtClean="0"/>
              <a:t>úroky </a:t>
            </a:r>
            <a:r>
              <a:rPr lang="cs-CZ" sz="2000" dirty="0"/>
              <a:t>se vyplácí (připisují na účet) na konci úrokovacího </a:t>
            </a:r>
            <a:r>
              <a:rPr lang="cs-CZ" sz="2000" dirty="0" smtClean="0"/>
              <a:t>období</a:t>
            </a:r>
          </a:p>
          <a:p>
            <a:pPr lvl="1" algn="just">
              <a:defRPr/>
            </a:pPr>
            <a:endParaRPr lang="cs-CZ" sz="2000" dirty="0"/>
          </a:p>
          <a:p>
            <a:pPr algn="just">
              <a:defRPr/>
            </a:pPr>
            <a:r>
              <a:rPr lang="cs-CZ" sz="2400" b="1" dirty="0"/>
              <a:t>Předlhůtní (</a:t>
            </a:r>
            <a:r>
              <a:rPr lang="cs-CZ" sz="2400" b="1" dirty="0" err="1"/>
              <a:t>anticipativní</a:t>
            </a:r>
            <a:r>
              <a:rPr lang="cs-CZ" sz="2400" b="1" dirty="0"/>
              <a:t>) </a:t>
            </a:r>
            <a:endParaRPr lang="cs-CZ" sz="2400" b="1" dirty="0" smtClean="0"/>
          </a:p>
          <a:p>
            <a:pPr lvl="1" algn="just">
              <a:defRPr/>
            </a:pPr>
            <a:r>
              <a:rPr lang="cs-CZ" sz="2000" dirty="0" smtClean="0"/>
              <a:t>úroky </a:t>
            </a:r>
            <a:r>
              <a:rPr lang="cs-CZ" sz="2000" dirty="0"/>
              <a:t>se vyplácí (připisují na účet) na začátku úrokovacího období</a:t>
            </a:r>
            <a:endParaRPr lang="cs-CZ" altLang="cs-CZ" sz="2000" dirty="0"/>
          </a:p>
          <a:p>
            <a:pPr marL="0" indent="0" algn="just">
              <a:buClr>
                <a:srgbClr val="307871"/>
              </a:buClr>
              <a:buNone/>
            </a:pPr>
            <a:endParaRPr lang="cs-CZ" sz="2000" dirty="0"/>
          </a:p>
          <a:p>
            <a:pPr algn="just">
              <a:buClr>
                <a:srgbClr val="307871"/>
              </a:buClr>
            </a:pP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3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altLang="cs-CZ" dirty="0"/>
              <a:t>Principy jednoduchého úročení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314" y="1825625"/>
            <a:ext cx="8113036" cy="4351338"/>
          </a:xfrm>
        </p:spPr>
        <p:txBody>
          <a:bodyPr>
            <a:normAutofit/>
          </a:bodyPr>
          <a:lstStyle/>
          <a:p>
            <a:pPr algn="just"/>
            <a:r>
              <a:rPr lang="cs-CZ" altLang="cs-CZ" sz="2500" dirty="0" smtClean="0"/>
              <a:t>Jednoduché </a:t>
            </a:r>
            <a:r>
              <a:rPr lang="cs-CZ" altLang="cs-CZ" sz="2500" dirty="0"/>
              <a:t>úročení je typ úročení, které se používá při uložení kapitálu na dobu kratší než jedno úrokové období.</a:t>
            </a:r>
          </a:p>
          <a:p>
            <a:pPr algn="just"/>
            <a:endParaRPr lang="cs-CZ" altLang="cs-CZ" sz="2500" dirty="0"/>
          </a:p>
          <a:p>
            <a:pPr algn="just"/>
            <a:r>
              <a:rPr lang="cs-CZ" altLang="cs-CZ" sz="2500" dirty="0"/>
              <a:t>Úročí se stále základní jistina a vyplacené úroky se k ní nepřičítají a dále se neúročí.</a:t>
            </a:r>
          </a:p>
          <a:p>
            <a:pPr algn="just"/>
            <a:endParaRPr lang="cs-CZ" altLang="cs-CZ" sz="2500" dirty="0"/>
          </a:p>
          <a:p>
            <a:pPr algn="just"/>
            <a:r>
              <a:rPr lang="cs-CZ" altLang="cs-CZ" sz="2500" dirty="0"/>
              <a:t>Úroky jsou vypláceny dle typu jednoduchého úročení na začátku nebo na konci úrokového období.</a:t>
            </a:r>
          </a:p>
          <a:p>
            <a:pPr algn="just">
              <a:buClr>
                <a:srgbClr val="307871"/>
              </a:buClr>
            </a:pPr>
            <a:endParaRPr lang="cs-CZ" sz="2500" dirty="0" smtClean="0"/>
          </a:p>
          <a:p>
            <a:pPr marL="0" indent="0" algn="just">
              <a:buClr>
                <a:srgbClr val="307871"/>
              </a:buClr>
              <a:buNone/>
            </a:pPr>
            <a:endParaRPr lang="cs-CZ" sz="25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378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421" y="365126"/>
            <a:ext cx="7320292" cy="1038161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Jednoduché úročení </a:t>
            </a:r>
            <a:r>
              <a:rPr lang="cs-CZ" altLang="cs-CZ" dirty="0" smtClean="0"/>
              <a:t>polhůtní (1)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16992" y="1645921"/>
                <a:ext cx="8562854" cy="4836360"/>
              </a:xfrm>
            </p:spPr>
            <p:txBody>
              <a:bodyPr>
                <a:normAutofit fontScale="70000" lnSpcReduction="20000"/>
              </a:bodyPr>
              <a:lstStyle/>
              <a:p>
                <a:pPr>
                  <a:buClr>
                    <a:srgbClr val="307871"/>
                  </a:buClr>
                </a:pPr>
                <a:r>
                  <a:rPr lang="cs-CZ" sz="3200" dirty="0" smtClean="0"/>
                  <a:t>Úroky se vyplácejí na konci (tzn. PO) uplynutí úrokovacího období</a:t>
                </a:r>
              </a:p>
              <a:p>
                <a:pPr>
                  <a:buClr>
                    <a:srgbClr val="307871"/>
                  </a:buClr>
                </a:pPr>
                <a:endParaRPr lang="cs-CZ" sz="3200" dirty="0" smtClean="0"/>
              </a:p>
              <a:p>
                <a:pPr>
                  <a:buClr>
                    <a:srgbClr val="307871"/>
                  </a:buClr>
                </a:pPr>
                <a:r>
                  <a:rPr lang="cs-CZ" sz="3200" dirty="0" smtClean="0"/>
                  <a:t>Základní </a:t>
                </a:r>
                <a:r>
                  <a:rPr lang="cs-CZ" sz="3200" dirty="0"/>
                  <a:t>rovnice pro jednoduché úročení, výpočet úroku:</a:t>
                </a:r>
              </a:p>
              <a:p>
                <a:pPr>
                  <a:buClr>
                    <a:srgbClr val="307871"/>
                  </a:buClr>
                </a:pPr>
                <a:endParaRPr lang="cs-CZ" sz="3200" dirty="0"/>
              </a:p>
              <a:p>
                <a:pPr marL="0" indent="0" algn="ctr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0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cs-CZ" sz="4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40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4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cs-CZ" sz="4000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cs-CZ" sz="40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40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cs-CZ" sz="4000" dirty="0"/>
              </a:p>
              <a:p>
                <a:endParaRPr lang="cs-CZ" sz="3200" dirty="0"/>
              </a:p>
              <a:p>
                <a:r>
                  <a:rPr lang="cs-CZ" i="1" dirty="0"/>
                  <a:t>u</a:t>
                </a:r>
                <a:r>
                  <a:rPr lang="cs-CZ" dirty="0"/>
                  <a:t> – úrok (jednoduchý úrok)</a:t>
                </a:r>
              </a:p>
              <a:p>
                <a:r>
                  <a:rPr lang="cs-CZ" i="1" dirty="0"/>
                  <a:t>C</a:t>
                </a:r>
                <a:r>
                  <a:rPr lang="cs-CZ" i="1" baseline="-25000" dirty="0"/>
                  <a:t>0</a:t>
                </a:r>
                <a:r>
                  <a:rPr lang="cs-CZ" dirty="0"/>
                  <a:t> – počáteční kapitál (základ, jistina)</a:t>
                </a:r>
              </a:p>
              <a:p>
                <a:r>
                  <a:rPr lang="cs-CZ" i="1" dirty="0"/>
                  <a:t>i</a:t>
                </a:r>
                <a:r>
                  <a:rPr lang="cs-CZ" dirty="0"/>
                  <a:t> – roční úroková sazba vyjádřená jako desetinné číslo (např. 2 %, i = 0,02)</a:t>
                </a:r>
              </a:p>
              <a:p>
                <a:r>
                  <a:rPr lang="cs-CZ" i="1" dirty="0"/>
                  <a:t>n</a:t>
                </a:r>
                <a:r>
                  <a:rPr lang="cs-CZ" dirty="0"/>
                  <a:t> – doba splatnosti, úložky</a:t>
                </a:r>
              </a:p>
              <a:p>
                <a:r>
                  <a:rPr lang="cs-CZ" i="1" dirty="0"/>
                  <a:t>d</a:t>
                </a:r>
                <a:r>
                  <a:rPr lang="cs-CZ" dirty="0"/>
                  <a:t> – srážková daň z úroků</a:t>
                </a:r>
              </a:p>
              <a:p>
                <a:endParaRPr lang="cs-CZ" sz="2400" dirty="0"/>
              </a:p>
              <a:p>
                <a:r>
                  <a:rPr lang="cs-CZ" sz="2400" dirty="0"/>
                  <a:t>Pozn.: Pokud není v příkladu uvedeno jinak, předpokládáme, že d = 0, tedy neuvažujeme srážkovou daň.</a:t>
                </a:r>
              </a:p>
              <a:p>
                <a:pPr>
                  <a:buClr>
                    <a:srgbClr val="307871"/>
                  </a:buClr>
                </a:pPr>
                <a:endParaRPr lang="cs-CZ" sz="32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6992" y="1645921"/>
                <a:ext cx="8562854" cy="4836360"/>
              </a:xfrm>
              <a:blipFill>
                <a:blip r:embed="rId2"/>
                <a:stretch>
                  <a:fillRect l="-783" t="-26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63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580" y="283645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Jednoduché úročení </a:t>
            </a:r>
            <a:r>
              <a:rPr lang="cs-CZ" altLang="cs-CZ" dirty="0" smtClean="0"/>
              <a:t>polhůtní (2)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>
                  <a:buClr>
                    <a:srgbClr val="307871"/>
                  </a:buClr>
                </a:pPr>
                <a:r>
                  <a:rPr lang="cs-CZ" dirty="0"/>
                  <a:t>Zúročený kapitál u polhůtního úročení:</a:t>
                </a:r>
              </a:p>
              <a:p>
                <a:pPr>
                  <a:buClr>
                    <a:srgbClr val="307871"/>
                  </a:buClr>
                </a:pPr>
                <a:endParaRPr lang="cs-CZ" dirty="0"/>
              </a:p>
              <a:p>
                <a:pPr marL="0" indent="0" algn="ctr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∗(1+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:r>
                  <a:rPr lang="cs-CZ" sz="1800" i="1" dirty="0"/>
                  <a:t>u</a:t>
                </a:r>
                <a:r>
                  <a:rPr lang="cs-CZ" sz="1800" dirty="0"/>
                  <a:t> – úrok (jednoduchý úrok)</a:t>
                </a:r>
              </a:p>
              <a:p>
                <a:r>
                  <a:rPr lang="cs-CZ" sz="1800" i="1" dirty="0"/>
                  <a:t>C</a:t>
                </a:r>
                <a:r>
                  <a:rPr lang="cs-CZ" sz="1800" i="1" baseline="-25000" dirty="0"/>
                  <a:t>0</a:t>
                </a:r>
                <a:r>
                  <a:rPr lang="cs-CZ" sz="1800" dirty="0"/>
                  <a:t> – počáteční kapitál (základ, jistina)</a:t>
                </a:r>
              </a:p>
              <a:p>
                <a:r>
                  <a:rPr lang="cs-CZ" sz="1800" i="1" dirty="0"/>
                  <a:t>i</a:t>
                </a:r>
                <a:r>
                  <a:rPr lang="cs-CZ" sz="1800" dirty="0"/>
                  <a:t> – roční úroková sazba vyjádřená jako desetinné číslo (např. 2 %, i = 0,02)</a:t>
                </a:r>
              </a:p>
              <a:p>
                <a:r>
                  <a:rPr lang="cs-CZ" sz="1800" i="1" dirty="0"/>
                  <a:t>n</a:t>
                </a:r>
                <a:r>
                  <a:rPr lang="cs-CZ" sz="1800" dirty="0"/>
                  <a:t> – doba splatnosti, úložky</a:t>
                </a:r>
              </a:p>
              <a:p>
                <a:r>
                  <a:rPr lang="cs-CZ" sz="1800" i="1" dirty="0"/>
                  <a:t>d</a:t>
                </a:r>
                <a:r>
                  <a:rPr lang="cs-CZ" sz="1800" dirty="0"/>
                  <a:t> – srážková daň z úroků</a:t>
                </a:r>
              </a:p>
              <a:p>
                <a:r>
                  <a:rPr lang="cs-CZ" sz="1800" i="1" dirty="0" err="1"/>
                  <a:t>C</a:t>
                </a:r>
                <a:r>
                  <a:rPr lang="cs-CZ" sz="1800" i="1" baseline="-25000" dirty="0" err="1"/>
                  <a:t>n</a:t>
                </a:r>
                <a:r>
                  <a:rPr lang="cs-CZ" sz="1800" dirty="0"/>
                  <a:t> – stav kapitálu za dobu n (zúročený kapitál)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59" t="-35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40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525" y="1645919"/>
            <a:ext cx="8316175" cy="1884931"/>
          </a:xfrm>
        </p:spPr>
        <p:txBody>
          <a:bodyPr>
            <a:normAutofit/>
          </a:bodyPr>
          <a:lstStyle/>
          <a:p>
            <a:pPr algn="just">
              <a:buClr>
                <a:srgbClr val="307871"/>
              </a:buClr>
            </a:pPr>
            <a:r>
              <a:rPr lang="cs-CZ" sz="2000" dirty="0"/>
              <a:t>Dnes si uložíte na terminovaný vklad u banky částku </a:t>
            </a:r>
            <a:r>
              <a:rPr lang="cs-CZ" sz="2000" dirty="0" smtClean="0"/>
              <a:t>ve výši 55 </a:t>
            </a:r>
            <a:r>
              <a:rPr lang="cs-CZ" sz="2000" dirty="0"/>
              <a:t>000 Kč na dobu 8 měsíců. Úroková sazba je 1,9 % </a:t>
            </a:r>
            <a:r>
              <a:rPr lang="cs-CZ" sz="2000" dirty="0" err="1"/>
              <a:t>p.a</a:t>
            </a:r>
            <a:r>
              <a:rPr lang="cs-CZ" sz="2000" dirty="0"/>
              <a:t>. a výnosy z vkladu jsou zdaněny 15 % srážkovou daní. Jakou částku po zdanění budete mít za 8 měsíců </a:t>
            </a:r>
            <a:r>
              <a:rPr lang="cs-CZ" sz="2000" dirty="0" smtClean="0"/>
              <a:t>k dispozici? </a:t>
            </a:r>
            <a:endParaRPr lang="cs-CZ" sz="2000" dirty="0"/>
          </a:p>
          <a:p>
            <a:pPr algn="just">
              <a:buClr>
                <a:srgbClr val="307871"/>
              </a:buClr>
            </a:pPr>
            <a:endParaRPr lang="cs-CZ" sz="2000" dirty="0"/>
          </a:p>
          <a:p>
            <a:pPr algn="just">
              <a:buClr>
                <a:srgbClr val="307871"/>
              </a:buClr>
            </a:pP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44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5687" y="1645921"/>
            <a:ext cx="8188916" cy="1451729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/>
              <a:t>Půjčili jste si od věřitele částku 15 000 Kč a za 4 měsíce máte vrátit 15 300 Kč. Jaká je výnosnost pro věřitele, když předpokládáme roční připisování úroků?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620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04721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526" y="1572128"/>
            <a:ext cx="8441320" cy="4738520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/>
              <a:t>Za kolik dnů vzroste vklad </a:t>
            </a:r>
            <a:r>
              <a:rPr lang="cs-CZ" sz="2000" dirty="0" smtClean="0"/>
              <a:t>1 580 </a:t>
            </a:r>
            <a:r>
              <a:rPr lang="cs-CZ" sz="2000" dirty="0"/>
              <a:t>Kč na </a:t>
            </a:r>
            <a:r>
              <a:rPr lang="cs-CZ" sz="2000" dirty="0" smtClean="0"/>
              <a:t>1 600 </a:t>
            </a:r>
            <a:r>
              <a:rPr lang="cs-CZ" sz="2000" dirty="0"/>
              <a:t>Kč při roční úrokové míře </a:t>
            </a:r>
            <a:r>
              <a:rPr lang="cs-CZ" sz="2000" dirty="0" smtClean="0"/>
              <a:t>1,8 % </a:t>
            </a:r>
            <a:r>
              <a:rPr lang="cs-CZ" sz="2000" dirty="0" err="1" smtClean="0"/>
              <a:t>p.a</a:t>
            </a:r>
            <a:r>
              <a:rPr lang="cs-CZ" sz="2000" dirty="0" smtClean="0"/>
              <a:t>. </a:t>
            </a:r>
            <a:r>
              <a:rPr lang="cs-CZ" sz="2000" dirty="0"/>
              <a:t>a použitém standardu ACT/360?</a:t>
            </a:r>
          </a:p>
          <a:p>
            <a:pPr algn="just"/>
            <a:endParaRPr lang="cs-CZ" sz="20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3159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2049</TotalTime>
  <Words>627</Words>
  <Application>Microsoft Office PowerPoint</Application>
  <PresentationFormat>Předvádění na obrazovce (4:3)</PresentationFormat>
  <Paragraphs>126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Motiv Office</vt:lpstr>
      <vt:lpstr>Finanční a pojistná matematika</vt:lpstr>
      <vt:lpstr>Typy úročení</vt:lpstr>
      <vt:lpstr>Typy úročení</vt:lpstr>
      <vt:lpstr>Principy jednoduchého úročení</vt:lpstr>
      <vt:lpstr>Jednoduché úročení polhůtní (1)</vt:lpstr>
      <vt:lpstr>Jednoduché úročení polhůtní (2)</vt:lpstr>
      <vt:lpstr>Příklad</vt:lpstr>
      <vt:lpstr>Příklad</vt:lpstr>
      <vt:lpstr>Příklad</vt:lpstr>
      <vt:lpstr>Příklad</vt:lpstr>
      <vt:lpstr>Příklad</vt:lpstr>
      <vt:lpstr>Příklad</vt:lpstr>
      <vt:lpstr>Krátkodobé bankovní produkty</vt:lpstr>
      <vt:lpstr>Krátkodobé bankovní produkty</vt:lpstr>
      <vt:lpstr>Úrokové číslo a úrokový dělitel</vt:lpstr>
      <vt:lpstr>Jednoduchý úrok pomocí UC a UD</vt:lpstr>
      <vt:lpstr>Příklad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23</cp:revision>
  <dcterms:created xsi:type="dcterms:W3CDTF">2019-02-19T15:15:01Z</dcterms:created>
  <dcterms:modified xsi:type="dcterms:W3CDTF">2020-01-06T19:46:48Z</dcterms:modified>
</cp:coreProperties>
</file>