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7" r:id="rId9"/>
    <p:sldId id="273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</a:t>
            </a:r>
            <a:r>
              <a:rPr lang="cs-CZ" dirty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Jednoduché </a:t>
            </a:r>
            <a:r>
              <a:rPr lang="cs-CZ" smtClean="0">
                <a:solidFill>
                  <a:schemeClr val="bg1"/>
                </a:solidFill>
              </a:rPr>
              <a:t>úročení </a:t>
            </a:r>
            <a:r>
              <a:rPr lang="cs-CZ" smtClean="0">
                <a:solidFill>
                  <a:schemeClr val="bg1"/>
                </a:solidFill>
              </a:rPr>
              <a:t>předlhůtní Krátkodobé </a:t>
            </a:r>
            <a:r>
              <a:rPr lang="cs-CZ" dirty="0" smtClean="0">
                <a:solidFill>
                  <a:schemeClr val="bg1"/>
                </a:solidFill>
              </a:rPr>
              <a:t>cenné papíry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Skonto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8"/>
            <a:ext cx="8441320" cy="4964474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Skonto je sleva, kterou poskytuje prodávající kupujícímu v případě, že kupující zaplatí za zboží okamžitě nebo během dohodnuté krátké lhůty. </a:t>
            </a:r>
          </a:p>
          <a:p>
            <a:pPr algn="just"/>
            <a:r>
              <a:rPr lang="cs-CZ" sz="2200" dirty="0"/>
              <a:t>Jestliže kupující této možnosti využije, pak vlastně prodávajícímu půjčí peníze, přičemž místo úroku obdrží skonto. </a:t>
            </a:r>
          </a:p>
          <a:p>
            <a:pPr algn="just"/>
            <a:r>
              <a:rPr lang="cs-CZ" sz="2200" dirty="0"/>
              <a:t>Skonto je založeno na principu předlhůtního úročení. </a:t>
            </a:r>
          </a:p>
          <a:p>
            <a:pPr algn="just"/>
            <a:r>
              <a:rPr lang="cs-CZ" sz="2200" dirty="0"/>
              <a:t>Skonto je stanoveno jako procento z původní prodejní ceny (v tomto případě budoucí hodnota). </a:t>
            </a:r>
          </a:p>
          <a:p>
            <a:pPr algn="just"/>
            <a:r>
              <a:rPr lang="cs-CZ" sz="2200" dirty="0"/>
              <a:t>Současnou hodnotu pak představuje cena snížená o skonto. </a:t>
            </a:r>
          </a:p>
          <a:p>
            <a:pPr algn="just"/>
            <a:r>
              <a:rPr lang="cs-CZ" sz="2200" dirty="0"/>
              <a:t>Výhodnost skonta je proto nutné posoudit tak, že se jeho velikost porovná s velikostí úroku, který může realizovat prodávající, jestliže dostane zaplaceno předčasně.</a:t>
            </a:r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1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334282" cy="1460784"/>
          </a:xfrm>
        </p:spPr>
        <p:txBody>
          <a:bodyPr>
            <a:noAutofit/>
          </a:bodyPr>
          <a:lstStyle/>
          <a:p>
            <a:pPr lvl="0" algn="just"/>
            <a:r>
              <a:rPr lang="cs-CZ" sz="2000" dirty="0"/>
              <a:t> </a:t>
            </a:r>
            <a:r>
              <a:rPr lang="cs-CZ" sz="2000" dirty="0" smtClean="0"/>
              <a:t>Zboží </a:t>
            </a:r>
            <a:r>
              <a:rPr lang="cs-CZ" sz="2000" dirty="0"/>
              <a:t>v ceně </a:t>
            </a:r>
            <a:r>
              <a:rPr lang="cs-CZ" sz="2000" dirty="0" smtClean="0"/>
              <a:t>250</a:t>
            </a:r>
            <a:r>
              <a:rPr lang="cs-CZ" sz="2000" dirty="0"/>
              <a:t> 000 Kč je splatné do </a:t>
            </a:r>
            <a:r>
              <a:rPr lang="cs-CZ" sz="2000" dirty="0" smtClean="0"/>
              <a:t>14 </a:t>
            </a:r>
            <a:r>
              <a:rPr lang="cs-CZ" sz="2000" dirty="0"/>
              <a:t>dnů. Při zaplacení do 3 dnů poskytuje prodávající skonto ve výši 0,5 % ceny. </a:t>
            </a:r>
            <a:r>
              <a:rPr lang="cs-CZ" sz="2000" dirty="0" smtClean="0"/>
              <a:t>Kupující nemá danou částku k dispozici, proto by si při využití skonta musel vzít spotřebitelský úvěr, který banka úročí 7 %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Je pro </a:t>
            </a:r>
            <a:r>
              <a:rPr lang="cs-CZ" sz="2000" dirty="0"/>
              <a:t>kupujícího výhodné skonto využít</a:t>
            </a:r>
            <a:r>
              <a:rPr lang="cs-CZ" sz="2000" dirty="0" smtClean="0"/>
              <a:t>? Použijte ACT/360.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sz="3400" dirty="0" smtClean="0"/>
              <a:t>Příklad – předlhůtní a polhůtní úročení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564" y="1506270"/>
            <a:ext cx="8342767" cy="2125572"/>
          </a:xfrm>
        </p:spPr>
        <p:txBody>
          <a:bodyPr>
            <a:noAutofit/>
          </a:bodyPr>
          <a:lstStyle/>
          <a:p>
            <a:pPr lvl="0" algn="just"/>
            <a:r>
              <a:rPr lang="cs-CZ" sz="1800" dirty="0" smtClean="0"/>
              <a:t>Potřebujeme </a:t>
            </a:r>
            <a:r>
              <a:rPr lang="cs-CZ" sz="1800" dirty="0"/>
              <a:t>si půjčit peníze a máme možnost volby mezi 2 půjčkami se stejnou splatnou částkou:</a:t>
            </a:r>
          </a:p>
          <a:p>
            <a:pPr lvl="1" algn="just"/>
            <a:r>
              <a:rPr lang="cs-CZ" sz="1800" dirty="0"/>
              <a:t>V prvním případě nám banka nabízí eskont směnky splatné za </a:t>
            </a:r>
            <a:r>
              <a:rPr lang="cs-CZ" sz="1800" dirty="0" smtClean="0"/>
              <a:t>6 měsíců </a:t>
            </a:r>
            <a:r>
              <a:rPr lang="cs-CZ" sz="1800" dirty="0"/>
              <a:t>o nominální hodnotě </a:t>
            </a:r>
            <a:r>
              <a:rPr lang="cs-CZ" sz="1800" dirty="0" smtClean="0"/>
              <a:t>65 </a:t>
            </a:r>
            <a:r>
              <a:rPr lang="cs-CZ" sz="1800" dirty="0"/>
              <a:t>000 Kč s roční diskontní sazbou </a:t>
            </a:r>
            <a:r>
              <a:rPr lang="cs-CZ" sz="1800" dirty="0" smtClean="0"/>
              <a:t>6 </a:t>
            </a:r>
            <a:r>
              <a:rPr lang="cs-CZ" sz="1800" dirty="0"/>
              <a:t>%.</a:t>
            </a:r>
          </a:p>
          <a:p>
            <a:pPr lvl="1" algn="just"/>
            <a:r>
              <a:rPr lang="cs-CZ" sz="1800" dirty="0"/>
              <a:t>Ve druhém případě nám banka nabízí úvěr s jednoduchým úročením s roční úrokovou sazbou </a:t>
            </a:r>
            <a:r>
              <a:rPr lang="cs-CZ" sz="1800" dirty="0" smtClean="0"/>
              <a:t>6 </a:t>
            </a:r>
            <a:r>
              <a:rPr lang="cs-CZ" sz="1800" dirty="0"/>
              <a:t>%, přičemž za </a:t>
            </a:r>
            <a:r>
              <a:rPr lang="cs-CZ" sz="1800" dirty="0" smtClean="0"/>
              <a:t>6 měsíců </a:t>
            </a:r>
            <a:r>
              <a:rPr lang="cs-CZ" sz="1800" dirty="0"/>
              <a:t>musíme splatit </a:t>
            </a:r>
            <a:r>
              <a:rPr lang="cs-CZ" sz="1800" dirty="0" smtClean="0"/>
              <a:t>65 </a:t>
            </a:r>
            <a:r>
              <a:rPr lang="cs-CZ" sz="1800" dirty="0"/>
              <a:t>000 Kč.</a:t>
            </a:r>
          </a:p>
          <a:p>
            <a:pPr lvl="0" algn="just"/>
            <a:r>
              <a:rPr lang="cs-CZ" sz="1800" dirty="0"/>
              <a:t>Kterou variantu si vybereme jako dlužník?</a:t>
            </a:r>
          </a:p>
          <a:p>
            <a:pPr algn="just"/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7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Diskont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700" i="1" dirty="0" smtClean="0"/>
              <a:t>D </a:t>
            </a:r>
            <a:r>
              <a:rPr lang="cs-CZ" sz="2700" i="1" dirty="0"/>
              <a:t>= </a:t>
            </a:r>
            <a:r>
              <a:rPr lang="cs-CZ" sz="2700" i="1" dirty="0" err="1"/>
              <a:t>C</a:t>
            </a:r>
            <a:r>
              <a:rPr lang="cs-CZ" sz="2700" i="1" baseline="-25000" dirty="0" err="1"/>
              <a:t>n</a:t>
            </a:r>
            <a:r>
              <a:rPr lang="cs-CZ" sz="2700" i="1" dirty="0"/>
              <a:t> </a:t>
            </a:r>
            <a:r>
              <a:rPr lang="en-US" sz="2700" i="1" dirty="0"/>
              <a:t>* </a:t>
            </a:r>
            <a:r>
              <a:rPr lang="cs-CZ" sz="2700" i="1" dirty="0"/>
              <a:t>d </a:t>
            </a:r>
            <a:r>
              <a:rPr lang="en-US" sz="2700" i="1" dirty="0"/>
              <a:t>*</a:t>
            </a:r>
            <a:r>
              <a:rPr lang="cs-CZ" sz="2700" i="1" dirty="0"/>
              <a:t> n</a:t>
            </a:r>
          </a:p>
          <a:p>
            <a:pPr marL="0" indent="0" algn="ctr">
              <a:buNone/>
            </a:pPr>
            <a:endParaRPr lang="cs-CZ" sz="2700" i="1" dirty="0"/>
          </a:p>
          <a:p>
            <a:pPr marL="0" indent="0" algn="ctr">
              <a:buNone/>
            </a:pPr>
            <a:r>
              <a:rPr lang="cs-CZ" sz="2700" i="1" dirty="0"/>
              <a:t>C</a:t>
            </a:r>
            <a:r>
              <a:rPr lang="cs-CZ" sz="2700" i="1" baseline="-25000" dirty="0"/>
              <a:t>0</a:t>
            </a:r>
            <a:r>
              <a:rPr lang="cs-CZ" sz="2700" i="1" dirty="0"/>
              <a:t> = </a:t>
            </a:r>
            <a:r>
              <a:rPr lang="cs-CZ" sz="2700" i="1" dirty="0" err="1"/>
              <a:t>C</a:t>
            </a:r>
            <a:r>
              <a:rPr lang="cs-CZ" sz="2700" i="1" baseline="-25000" dirty="0" err="1"/>
              <a:t>n</a:t>
            </a:r>
            <a:r>
              <a:rPr lang="cs-CZ" sz="2700" i="1" dirty="0"/>
              <a:t> – </a:t>
            </a:r>
            <a:r>
              <a:rPr lang="cs-CZ" sz="2700" i="1" dirty="0" smtClean="0"/>
              <a:t>D</a:t>
            </a:r>
          </a:p>
          <a:p>
            <a:pPr marL="0" indent="0" algn="ctr">
              <a:buNone/>
            </a:pPr>
            <a:endParaRPr lang="cs-CZ" sz="2700" i="1" dirty="0"/>
          </a:p>
          <a:p>
            <a:pPr marL="0" indent="0" algn="ctr">
              <a:buNone/>
            </a:pPr>
            <a:r>
              <a:rPr lang="cs-CZ" sz="2700" i="1" dirty="0" smtClean="0"/>
              <a:t>C</a:t>
            </a:r>
            <a:r>
              <a:rPr lang="cs-CZ" sz="2700" i="1" baseline="-25000" dirty="0" smtClean="0"/>
              <a:t>0</a:t>
            </a:r>
            <a:r>
              <a:rPr lang="cs-CZ" sz="2700" i="1" dirty="0" smtClean="0"/>
              <a:t> </a:t>
            </a:r>
            <a:r>
              <a:rPr lang="cs-CZ" sz="2700" i="1" dirty="0"/>
              <a:t>= </a:t>
            </a:r>
            <a:r>
              <a:rPr lang="cs-CZ" sz="2700" i="1" dirty="0" err="1" smtClean="0"/>
              <a:t>C</a:t>
            </a:r>
            <a:r>
              <a:rPr lang="cs-CZ" sz="2700" i="1" baseline="-25000" dirty="0" err="1" smtClean="0"/>
              <a:t>n</a:t>
            </a:r>
            <a:r>
              <a:rPr lang="cs-CZ" sz="2700" i="1" baseline="-25000" dirty="0" smtClean="0"/>
              <a:t> </a:t>
            </a:r>
            <a:r>
              <a:rPr lang="en-US" sz="2700" i="1" dirty="0"/>
              <a:t>*</a:t>
            </a:r>
            <a:r>
              <a:rPr lang="cs-CZ" sz="2700" i="1" dirty="0"/>
              <a:t> (1 – d </a:t>
            </a:r>
            <a:r>
              <a:rPr lang="en-US" sz="2700" i="1" dirty="0"/>
              <a:t>*</a:t>
            </a:r>
            <a:r>
              <a:rPr lang="cs-CZ" sz="2700" i="1" dirty="0"/>
              <a:t> n)</a:t>
            </a:r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600" i="1" dirty="0"/>
              <a:t>D</a:t>
            </a:r>
            <a:r>
              <a:rPr lang="cs-CZ" sz="1600" dirty="0"/>
              <a:t> – obchodní diskont</a:t>
            </a:r>
          </a:p>
          <a:p>
            <a:r>
              <a:rPr lang="cs-CZ" sz="1600" i="1" dirty="0" err="1"/>
              <a:t>C</a:t>
            </a:r>
            <a:r>
              <a:rPr lang="cs-CZ" sz="1600" i="1" baseline="-25000" dirty="0" err="1"/>
              <a:t>n</a:t>
            </a:r>
            <a:r>
              <a:rPr lang="cs-CZ" sz="1600" dirty="0"/>
              <a:t> – budoucí hodnota kapitálu, splatná částka</a:t>
            </a:r>
          </a:p>
          <a:p>
            <a:r>
              <a:rPr lang="cs-CZ" sz="1600" i="1" dirty="0"/>
              <a:t>C</a:t>
            </a:r>
            <a:r>
              <a:rPr lang="cs-CZ" sz="1600" i="1" baseline="-25000" dirty="0"/>
              <a:t>0</a:t>
            </a:r>
            <a:r>
              <a:rPr lang="cs-CZ" sz="1600" baseline="-25000" dirty="0"/>
              <a:t> </a:t>
            </a:r>
            <a:r>
              <a:rPr lang="cs-CZ" sz="1600" dirty="0"/>
              <a:t>– současná hodnota kapitálu, jistina</a:t>
            </a:r>
          </a:p>
          <a:p>
            <a:r>
              <a:rPr lang="cs-CZ" sz="1600" i="1" dirty="0"/>
              <a:t>d</a:t>
            </a:r>
            <a:r>
              <a:rPr lang="cs-CZ" sz="1600" dirty="0"/>
              <a:t> – roční diskontní sazba (sazba </a:t>
            </a:r>
            <a:r>
              <a:rPr lang="cs-CZ" sz="1600" dirty="0" err="1"/>
              <a:t>p.a</a:t>
            </a:r>
            <a:r>
              <a:rPr lang="cs-CZ" sz="1600" dirty="0"/>
              <a:t>.)</a:t>
            </a:r>
          </a:p>
          <a:p>
            <a:r>
              <a:rPr lang="cs-CZ" sz="1600" i="1" dirty="0"/>
              <a:t>n</a:t>
            </a:r>
            <a:r>
              <a:rPr lang="cs-CZ" sz="1600" dirty="0"/>
              <a:t> – doba uložení kapitálu v letech</a:t>
            </a:r>
          </a:p>
          <a:p>
            <a:endParaRPr lang="cs-CZ" sz="1600" dirty="0"/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Diskont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Na </a:t>
            </a:r>
            <a:r>
              <a:rPr lang="cs-CZ" sz="2200" dirty="0"/>
              <a:t>diskontním principu jsou založeny obchody s většinou krátkodobých cenných papírů, tj. cenných papírů se splatností do jednoho roku (směnky, pokladniční poukázky, depozitní certifikáty).</a:t>
            </a:r>
          </a:p>
          <a:p>
            <a:pPr algn="just"/>
            <a:r>
              <a:rPr lang="cs-CZ" sz="2200" dirty="0"/>
              <a:t>Budoucí hodnota je při nich chápána jako směnečná suma či jmenovitá hodnota pokladniční poukázky; současná hodnota kapitálu je pak chápána jako čistá po srážce obchodního diskontu.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 smtClean="0"/>
              <a:t>Na </a:t>
            </a:r>
            <a:r>
              <a:rPr lang="cs-CZ" sz="2200" dirty="0"/>
              <a:t>rozdíl od úroku, který se počítá ze současné hodnoty kapitálu C</a:t>
            </a:r>
            <a:r>
              <a:rPr lang="cs-CZ" sz="2200" baseline="-25000" dirty="0"/>
              <a:t>0</a:t>
            </a:r>
            <a:r>
              <a:rPr lang="cs-CZ" sz="2200" dirty="0"/>
              <a:t>, se diskont počítá z budoucí hodnoty kapitálu </a:t>
            </a:r>
            <a:r>
              <a:rPr lang="cs-CZ" sz="2200" dirty="0" err="1"/>
              <a:t>C</a:t>
            </a:r>
            <a:r>
              <a:rPr lang="cs-CZ" sz="2200" baseline="-25000" dirty="0" err="1"/>
              <a:t>n</a:t>
            </a:r>
            <a:r>
              <a:rPr lang="cs-CZ" sz="2200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dirty="0"/>
              <a:t>Některé krátkodobé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Krátkodobé cenné papíry umožňují účinně provádět veškeré transakce peněžního trhu, pro které je typické, že jejich délka nepřesáhne jeden rok (často je kratší než devadesát dní).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Ke krátkodobým dlužnickým cenným papírům řadíme: </a:t>
            </a:r>
          </a:p>
          <a:p>
            <a:pPr lvl="1" algn="just"/>
            <a:r>
              <a:rPr lang="cs-CZ" sz="2200" dirty="0"/>
              <a:t>státní pokladniční </a:t>
            </a:r>
            <a:r>
              <a:rPr lang="cs-CZ" sz="2200" dirty="0" smtClean="0"/>
              <a:t>poukázky, </a:t>
            </a:r>
            <a:endParaRPr lang="cs-CZ" sz="2200" dirty="0"/>
          </a:p>
          <a:p>
            <a:pPr lvl="1" algn="just"/>
            <a:r>
              <a:rPr lang="cs-CZ" sz="2200" dirty="0"/>
              <a:t>depozitní </a:t>
            </a:r>
            <a:r>
              <a:rPr lang="cs-CZ" sz="2200" dirty="0" smtClean="0"/>
              <a:t>certifikáty, </a:t>
            </a:r>
            <a:endParaRPr lang="cs-CZ" sz="2200" dirty="0"/>
          </a:p>
          <a:p>
            <a:pPr lvl="1" algn="just"/>
            <a:r>
              <a:rPr lang="en-US" sz="2200" dirty="0" err="1" smtClean="0"/>
              <a:t>směnky</a:t>
            </a:r>
            <a:r>
              <a:rPr lang="en-US" sz="2200" dirty="0" smtClean="0"/>
              <a:t>, </a:t>
            </a:r>
            <a:endParaRPr lang="cs-CZ" sz="2200" dirty="0"/>
          </a:p>
          <a:p>
            <a:pPr lvl="1" algn="just"/>
            <a:r>
              <a:rPr lang="cs-CZ" sz="2200" dirty="0"/>
              <a:t>komerční </a:t>
            </a:r>
            <a:r>
              <a:rPr lang="cs-CZ" sz="2200" dirty="0" smtClean="0"/>
              <a:t>papíry. </a:t>
            </a: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Směnka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Směnka</a:t>
            </a:r>
            <a:r>
              <a:rPr lang="cs-CZ" sz="2000" b="1" dirty="0"/>
              <a:t> </a:t>
            </a:r>
            <a:r>
              <a:rPr lang="cs-CZ" sz="2000" dirty="0"/>
              <a:t>je cenný papír napsaný v přesně stanovené formě, ze kterého vyplývá na jedné straně bezpodmínečný písemně potvrzený platební závazek dlužníka zaplatit částku uvedenou na směnce a na druhé straně právo majitele směnky požadovat ve stanovené době tuto úhradu. </a:t>
            </a:r>
          </a:p>
          <a:p>
            <a:pPr algn="just"/>
            <a:r>
              <a:rPr lang="cs-CZ" sz="2000" dirty="0"/>
              <a:t>Doba splatnosti směnky je obvykle do jednoho roku.</a:t>
            </a:r>
          </a:p>
          <a:p>
            <a:pPr algn="just"/>
            <a:r>
              <a:rPr lang="cs-CZ" sz="2000" dirty="0"/>
              <a:t>Směnky se podle obsahu a způsobu vyrovnání člení na dva základní druhy: </a:t>
            </a:r>
          </a:p>
          <a:p>
            <a:pPr lvl="1" algn="just"/>
            <a:r>
              <a:rPr lang="cs-CZ" sz="2000" dirty="0"/>
              <a:t>Směnka vlastní </a:t>
            </a:r>
          </a:p>
          <a:p>
            <a:pPr lvl="1" algn="just"/>
            <a:r>
              <a:rPr lang="cs-CZ" sz="2000" dirty="0"/>
              <a:t>Směnka cizí </a:t>
            </a:r>
          </a:p>
          <a:p>
            <a:pPr algn="just"/>
            <a:r>
              <a:rPr lang="cs-CZ" sz="2000" dirty="0"/>
              <a:t>Se směnkami lze provádět celou řadu operací. </a:t>
            </a:r>
          </a:p>
          <a:p>
            <a:pPr lvl="1" algn="just"/>
            <a:r>
              <a:rPr lang="cs-CZ" sz="2000" dirty="0"/>
              <a:t>eskont směnky - představuje prodej směnky jejím vlastníkem před dobou splatnosti, nejčastěji komerční bance. Majitel směnky tak získá hotovost dříve a může ji využít na jiné účely. Banka si za odkoupení směnky určí diskont (slevu), který představuje úrok ode dne eskontu do doby splatnosti směnky.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645919"/>
            <a:ext cx="8307122" cy="2047895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Pan Nový vystavil panu Novotnému </a:t>
            </a:r>
            <a:r>
              <a:rPr lang="cs-CZ" sz="2000" dirty="0"/>
              <a:t>dne </a:t>
            </a:r>
            <a:r>
              <a:rPr lang="cs-CZ" sz="2000" dirty="0" smtClean="0"/>
              <a:t>20. prosince 2019 </a:t>
            </a:r>
            <a:r>
              <a:rPr lang="cs-CZ" sz="2000" dirty="0"/>
              <a:t>směnku v nominální hodnotě </a:t>
            </a:r>
            <a:r>
              <a:rPr lang="cs-CZ" sz="2000" dirty="0" smtClean="0"/>
              <a:t>6 </a:t>
            </a:r>
            <a:r>
              <a:rPr lang="cs-CZ" sz="2000" dirty="0"/>
              <a:t>000 </a:t>
            </a:r>
            <a:r>
              <a:rPr lang="cs-CZ" sz="2000" dirty="0" smtClean="0"/>
              <a:t>Kč. </a:t>
            </a:r>
            <a:r>
              <a:rPr lang="cs-CZ" sz="2000" dirty="0"/>
              <a:t>Datum splatnosti směnky je </a:t>
            </a:r>
            <a:r>
              <a:rPr lang="cs-CZ" sz="2000" dirty="0" smtClean="0"/>
              <a:t>20. února 2020. </a:t>
            </a:r>
            <a:r>
              <a:rPr lang="cs-CZ" sz="2000" dirty="0"/>
              <a:t>Dne </a:t>
            </a:r>
            <a:r>
              <a:rPr lang="cs-CZ" sz="2000" dirty="0" smtClean="0"/>
              <a:t>18. ledna 2020 pan Novotný </a:t>
            </a:r>
            <a:r>
              <a:rPr lang="cs-CZ" sz="2000" dirty="0"/>
              <a:t>eskontuje tuto směnku bance, která účtuje roční diskontní míru 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Jakou </a:t>
            </a:r>
            <a:r>
              <a:rPr lang="cs-CZ" sz="2000" dirty="0"/>
              <a:t>částku </a:t>
            </a:r>
            <a:r>
              <a:rPr lang="cs-CZ" sz="2000" dirty="0" smtClean="0"/>
              <a:t>pan Novotný </a:t>
            </a:r>
            <a:r>
              <a:rPr lang="cs-CZ" sz="2000" dirty="0"/>
              <a:t>obdrží od banky</a:t>
            </a:r>
            <a:r>
              <a:rPr lang="cs-CZ" sz="2000" dirty="0" smtClean="0"/>
              <a:t>? Banka používá pro výpočet dnů standard ACT/360.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192" y="1645921"/>
            <a:ext cx="8508654" cy="1366910"/>
          </a:xfrm>
        </p:spPr>
        <p:txBody>
          <a:bodyPr>
            <a:noAutofit/>
          </a:bodyPr>
          <a:lstStyle/>
          <a:p>
            <a:pPr lvl="0" algn="just"/>
            <a:r>
              <a:rPr lang="cs-CZ" sz="2000" dirty="0" smtClean="0"/>
              <a:t>Banka dnes </a:t>
            </a:r>
            <a:r>
              <a:rPr lang="cs-CZ" sz="2000" dirty="0"/>
              <a:t>odkoupila směnku </a:t>
            </a:r>
            <a:r>
              <a:rPr lang="cs-CZ" sz="2000" dirty="0" smtClean="0"/>
              <a:t>znějící na částku 48</a:t>
            </a:r>
            <a:r>
              <a:rPr lang="cs-CZ" sz="2000" dirty="0"/>
              <a:t> 000 Kč s dobou splatností 1 rok. </a:t>
            </a:r>
            <a:r>
              <a:rPr lang="cs-CZ" sz="2000" dirty="0" smtClean="0"/>
              <a:t>Jakou </a:t>
            </a:r>
            <a:r>
              <a:rPr lang="cs-CZ" sz="2000" dirty="0"/>
              <a:t>používá banka diskontní sazbu, jestli za směnku vyplatila </a:t>
            </a:r>
            <a:r>
              <a:rPr lang="cs-CZ" sz="2000" dirty="0" smtClean="0"/>
              <a:t>46</a:t>
            </a:r>
            <a:r>
              <a:rPr lang="cs-CZ" sz="2000" dirty="0"/>
              <a:t> 000 Kč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1544560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Banka eskontuje </a:t>
            </a:r>
            <a:r>
              <a:rPr lang="cs-CZ" sz="2000" dirty="0"/>
              <a:t>směnku </a:t>
            </a:r>
            <a:r>
              <a:rPr lang="cs-CZ" sz="2000" dirty="0" smtClean="0"/>
              <a:t>pana Nového ve </a:t>
            </a:r>
            <a:r>
              <a:rPr lang="cs-CZ" sz="2000" dirty="0"/>
              <a:t>výši  </a:t>
            </a:r>
            <a:r>
              <a:rPr lang="cs-CZ" sz="2000" dirty="0" smtClean="0"/>
              <a:t>65 </a:t>
            </a:r>
            <a:r>
              <a:rPr lang="cs-CZ" sz="2000" dirty="0"/>
              <a:t>000 </a:t>
            </a:r>
            <a:r>
              <a:rPr lang="cs-CZ" sz="2000" dirty="0" smtClean="0"/>
              <a:t>Kč, banka si účtuje </a:t>
            </a:r>
            <a:r>
              <a:rPr lang="cs-CZ" sz="2000" dirty="0"/>
              <a:t>diskontní </a:t>
            </a:r>
            <a:r>
              <a:rPr lang="cs-CZ" sz="2000" dirty="0" smtClean="0"/>
              <a:t>sazbu ve výši </a:t>
            </a:r>
            <a:r>
              <a:rPr lang="cs-CZ" sz="2000" dirty="0"/>
              <a:t>3 % </a:t>
            </a:r>
            <a:r>
              <a:rPr lang="cs-CZ" sz="2000" dirty="0" err="1"/>
              <a:t>p.a</a:t>
            </a:r>
            <a:r>
              <a:rPr lang="cs-CZ" sz="2000" dirty="0" smtClean="0"/>
              <a:t>. </a:t>
            </a:r>
            <a:r>
              <a:rPr lang="cs-CZ" sz="2000" dirty="0"/>
              <a:t>Navíc banka účtuje eskontní provizi ve výši 0,05 % ze směnečné částky. </a:t>
            </a:r>
            <a:r>
              <a:rPr lang="cs-CZ" sz="2000" dirty="0" smtClean="0"/>
              <a:t>Do </a:t>
            </a:r>
            <a:r>
              <a:rPr lang="cs-CZ" sz="2000" dirty="0"/>
              <a:t>splatnosti směnky zbývá 85 dní. </a:t>
            </a:r>
            <a:r>
              <a:rPr lang="cs-CZ" sz="2000" dirty="0" smtClean="0"/>
              <a:t>Kolik korun banka vyplatí při eskontu majiteli směnky. Banka používá standard pro výpočet dnů ACT/360.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132498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Za </a:t>
            </a:r>
            <a:r>
              <a:rPr lang="cs-CZ" sz="2000" dirty="0"/>
              <a:t>kolik dnů byla splatná směnka znějící na částku </a:t>
            </a:r>
            <a:r>
              <a:rPr lang="cs-CZ" sz="2000" dirty="0" smtClean="0"/>
              <a:t>6</a:t>
            </a:r>
            <a:r>
              <a:rPr lang="cs-CZ" sz="2000" dirty="0"/>
              <a:t> 000 Kč, jestliže za ni banka vyplatila částku 5</a:t>
            </a:r>
            <a:r>
              <a:rPr lang="cs-CZ" sz="2000" dirty="0" smtClean="0"/>
              <a:t> 850 </a:t>
            </a:r>
            <a:r>
              <a:rPr lang="cs-CZ" sz="2000" dirty="0"/>
              <a:t>Kč při diskontní sazbě </a:t>
            </a:r>
            <a:r>
              <a:rPr lang="cs-CZ" sz="2000" dirty="0" smtClean="0"/>
              <a:t>8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 smtClean="0"/>
              <a:t>.? Použijte standard ACT/360.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95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2057</TotalTime>
  <Words>562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Finanční a pojistná matematika</vt:lpstr>
      <vt:lpstr>Diskont</vt:lpstr>
      <vt:lpstr>Diskont</vt:lpstr>
      <vt:lpstr>Některé krátkodobé cenné papíry</vt:lpstr>
      <vt:lpstr>Směnka</vt:lpstr>
      <vt:lpstr>Příklad</vt:lpstr>
      <vt:lpstr>Příklad</vt:lpstr>
      <vt:lpstr>Příklad</vt:lpstr>
      <vt:lpstr>Příklad</vt:lpstr>
      <vt:lpstr>Skonto</vt:lpstr>
      <vt:lpstr>Příklad</vt:lpstr>
      <vt:lpstr>Příklad – předlhůtní a polhůtní úročení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23</cp:revision>
  <dcterms:created xsi:type="dcterms:W3CDTF">2019-02-19T15:15:01Z</dcterms:created>
  <dcterms:modified xsi:type="dcterms:W3CDTF">2020-01-06T09:52:48Z</dcterms:modified>
</cp:coreProperties>
</file>