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1" r:id="rId8"/>
    <p:sldId id="267" r:id="rId9"/>
    <p:sldId id="273" r:id="rId10"/>
    <p:sldId id="263" r:id="rId11"/>
    <p:sldId id="266" r:id="rId12"/>
    <p:sldId id="265" r:id="rId13"/>
    <p:sldId id="274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71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72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10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6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23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42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06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05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7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78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E1C2E-FDD5-4489-A76C-825E2CFA9C73}" type="datetimeFigureOut">
              <a:rPr lang="cs-CZ" smtClean="0"/>
              <a:t>06.01.2020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22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8223" y="417122"/>
            <a:ext cx="5891632" cy="616655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451" y="1138989"/>
            <a:ext cx="4991793" cy="1832811"/>
          </a:xfrm>
        </p:spPr>
        <p:txBody>
          <a:bodyPr>
            <a:noAutofit/>
          </a:bodyPr>
          <a:lstStyle/>
          <a:p>
            <a:r>
              <a:rPr lang="cs-CZ" sz="5000" dirty="0" smtClean="0">
                <a:solidFill>
                  <a:schemeClr val="bg1"/>
                </a:solidFill>
              </a:rPr>
              <a:t>Finanční a pojistná matematika</a:t>
            </a:r>
            <a:endParaRPr lang="cs-CZ" sz="50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0451" y="4601308"/>
            <a:ext cx="5095702" cy="138117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Téma 3: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Složené úročení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617" y="255750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1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04721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8526" y="1572128"/>
            <a:ext cx="8441320" cy="4964474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Podnikatel má zaplatit dlužnou částku ve dvou splátkách. První splátka má být za 2 roky ve výši 43 000 Kč a druhá splátka má být za 5 let ve výši 140 000 Kč. Podnikatel má volné finanční prostředky, které nemá možnost vhodně investovat. Jaká je současná hodnota </a:t>
            </a:r>
            <a:r>
              <a:rPr lang="cs-CZ" sz="2000" dirty="0" smtClean="0"/>
              <a:t>dluhu, </a:t>
            </a:r>
            <a:r>
              <a:rPr lang="cs-CZ" sz="2000" dirty="0" smtClean="0"/>
              <a:t>pokud by věřitel dovolil předčasné splacení bez sankcí</a:t>
            </a:r>
            <a:r>
              <a:rPr lang="cs-CZ" sz="2000" dirty="0" smtClean="0"/>
              <a:t>? Úroková sazba je 5 % </a:t>
            </a:r>
            <a:r>
              <a:rPr lang="cs-CZ" sz="2000" dirty="0" err="1" smtClean="0"/>
              <a:t>p.a</a:t>
            </a:r>
            <a:r>
              <a:rPr lang="cs-CZ" sz="2000" dirty="0" smtClean="0"/>
              <a:t>.</a:t>
            </a:r>
            <a:endParaRPr lang="cs-CZ" sz="20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315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04721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8526" y="1572127"/>
            <a:ext cx="8441320" cy="3759727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Při </a:t>
            </a:r>
            <a:r>
              <a:rPr lang="cs-CZ" sz="2000" dirty="0"/>
              <a:t>jaké úrokové sazbě se čtvrtletním připisování úroků se nám za dobu 3</a:t>
            </a:r>
            <a:r>
              <a:rPr lang="cs-CZ" sz="2000" dirty="0" smtClean="0"/>
              <a:t> roky zúročí </a:t>
            </a:r>
            <a:r>
              <a:rPr lang="cs-CZ" sz="2000" dirty="0"/>
              <a:t>částka </a:t>
            </a:r>
            <a:r>
              <a:rPr lang="cs-CZ" sz="2000" dirty="0" smtClean="0"/>
              <a:t>83 000 Kč na 88 640 Kč?</a:t>
            </a:r>
          </a:p>
          <a:p>
            <a:pPr algn="just"/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962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1" y="1662217"/>
            <a:ext cx="8342767" cy="2248879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Paní Novotná si půjčila 65</a:t>
            </a:r>
            <a:r>
              <a:rPr lang="cs-CZ" sz="2000" dirty="0"/>
              <a:t> 000 Kč. Dluh má splatit formou dvou stejných splátek za rok a za dva roky. Jaká je velikost splátek při úrokové sazbě </a:t>
            </a:r>
            <a:r>
              <a:rPr lang="cs-CZ" sz="2000" dirty="0" smtClean="0"/>
              <a:t>7,5 </a:t>
            </a:r>
            <a:r>
              <a:rPr lang="cs-CZ" sz="2000" dirty="0"/>
              <a:t>% </a:t>
            </a:r>
            <a:r>
              <a:rPr lang="cs-CZ" sz="2000" dirty="0" err="1"/>
              <a:t>p.a</a:t>
            </a:r>
            <a:r>
              <a:rPr lang="cs-CZ" sz="2000" dirty="0"/>
              <a:t>. a ročním připisováním úroků?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876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1595" y="1681983"/>
            <a:ext cx="8094371" cy="2248879"/>
          </a:xfrm>
        </p:spPr>
        <p:txBody>
          <a:bodyPr>
            <a:normAutofit/>
          </a:bodyPr>
          <a:lstStyle/>
          <a:p>
            <a:pPr algn="just"/>
            <a:r>
              <a:rPr lang="cs-CZ" sz="2000" dirty="0"/>
              <a:t>Za jak dlouho bude mít pan </a:t>
            </a:r>
            <a:r>
              <a:rPr lang="cs-CZ" sz="2000" dirty="0" smtClean="0"/>
              <a:t>Zelený na </a:t>
            </a:r>
            <a:r>
              <a:rPr lang="cs-CZ" sz="2000" dirty="0"/>
              <a:t>účtu </a:t>
            </a:r>
            <a:r>
              <a:rPr lang="cs-CZ" sz="2000" dirty="0" smtClean="0"/>
              <a:t>255 000 </a:t>
            </a:r>
            <a:r>
              <a:rPr lang="cs-CZ" sz="2000" dirty="0"/>
              <a:t>Kč, vloží-li dnes </a:t>
            </a:r>
            <a:r>
              <a:rPr lang="cs-CZ" sz="2000" dirty="0" smtClean="0"/>
              <a:t>200</a:t>
            </a:r>
            <a:r>
              <a:rPr lang="cs-CZ" sz="2000" dirty="0"/>
              <a:t> 000 Kč na termínovaný vklad s roční úrokovou sazbou 2</a:t>
            </a:r>
            <a:r>
              <a:rPr lang="cs-CZ" sz="2000" dirty="0" smtClean="0"/>
              <a:t> % </a:t>
            </a:r>
            <a:r>
              <a:rPr lang="cs-CZ" sz="2000" dirty="0" err="1" smtClean="0"/>
              <a:t>p.a</a:t>
            </a:r>
            <a:r>
              <a:rPr lang="cs-CZ" sz="2000" dirty="0" smtClean="0"/>
              <a:t>. a úroky jsou zdaněny 15 % srážkovou daní. </a:t>
            </a:r>
            <a:endParaRPr lang="cs-CZ" sz="2000" dirty="0"/>
          </a:p>
          <a:p>
            <a:pPr algn="just"/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Složené úročení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2139" y="1810692"/>
            <a:ext cx="8410669" cy="4590107"/>
          </a:xfrm>
        </p:spPr>
        <p:txBody>
          <a:bodyPr>
            <a:normAutofit/>
          </a:bodyPr>
          <a:lstStyle/>
          <a:p>
            <a:pPr algn="just"/>
            <a:r>
              <a:rPr lang="cs-CZ" sz="2400" dirty="0"/>
              <a:t>Složené úročení je typ úročení, které se využívá při uložení kapitálu na dobu delší než jedno úrokové období.</a:t>
            </a:r>
          </a:p>
          <a:p>
            <a:pPr algn="just"/>
            <a:r>
              <a:rPr lang="cs-CZ" sz="2400" dirty="0"/>
              <a:t>Úroky se připisují k jistině a spolu s ní se dále úročí.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Z matematického hlediska:</a:t>
            </a:r>
          </a:p>
          <a:p>
            <a:pPr lvl="1" algn="just"/>
            <a:r>
              <a:rPr lang="cs-CZ" dirty="0"/>
              <a:t>Jednoduché úročení je aritmetická řada (úroky se počítají z téhož základu)</a:t>
            </a:r>
          </a:p>
          <a:p>
            <a:pPr lvl="1" algn="just"/>
            <a:r>
              <a:rPr lang="cs-CZ" dirty="0"/>
              <a:t>Složené úročení je geometrická řada (úroky se připisují k původnímu kapitálu a v následujícím období se opět úročí</a:t>
            </a:r>
            <a:r>
              <a:rPr lang="cs-CZ" dirty="0" smtClean="0"/>
              <a:t>)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1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altLang="cs-CZ" dirty="0"/>
              <a:t>Složené úročení polhůtní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cs-CZ" sz="2400" dirty="0" smtClean="0">
                    <a:solidFill>
                      <a:schemeClr val="tx1"/>
                    </a:solidFill>
                  </a:rPr>
                  <a:t>Vzorec:</a:t>
                </a:r>
              </a:p>
              <a:p>
                <a:endParaRPr lang="cs-CZ" sz="24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  <m:d>
                                <m:dPr>
                                  <m:ctrlPr>
                                    <a:rPr lang="cs-CZ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cs-CZ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cs-CZ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cs-CZ" sz="24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cs-CZ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cs-CZ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  <a:p>
                <a:endParaRPr lang="cs-CZ" sz="2400" dirty="0">
                  <a:solidFill>
                    <a:schemeClr val="tx1"/>
                  </a:solidFill>
                </a:endParaRPr>
              </a:p>
              <a:p>
                <a:r>
                  <a:rPr lang="cs-CZ" sz="2400" i="1" dirty="0" err="1">
                    <a:solidFill>
                      <a:schemeClr val="tx1"/>
                    </a:solidFill>
                  </a:rPr>
                  <a:t>C</a:t>
                </a:r>
                <a:r>
                  <a:rPr lang="cs-CZ" sz="2400" i="1" baseline="-25000" dirty="0" err="1">
                    <a:solidFill>
                      <a:schemeClr val="tx1"/>
                    </a:solidFill>
                  </a:rPr>
                  <a:t>n</a:t>
                </a:r>
                <a:r>
                  <a:rPr lang="cs-CZ" sz="2400" dirty="0">
                    <a:solidFill>
                      <a:schemeClr val="tx1"/>
                    </a:solidFill>
                  </a:rPr>
                  <a:t> – budoucí hodnota kapitálu, splatná částka</a:t>
                </a:r>
              </a:p>
              <a:p>
                <a:r>
                  <a:rPr lang="cs-CZ" sz="2400" i="1" dirty="0">
                    <a:solidFill>
                      <a:schemeClr val="tx1"/>
                    </a:solidFill>
                  </a:rPr>
                  <a:t>C</a:t>
                </a:r>
                <a:r>
                  <a:rPr lang="cs-CZ" sz="2400" i="1" baseline="-25000" dirty="0">
                    <a:solidFill>
                      <a:schemeClr val="tx1"/>
                    </a:solidFill>
                  </a:rPr>
                  <a:t>0</a:t>
                </a:r>
                <a:r>
                  <a:rPr lang="cs-CZ" sz="2400" dirty="0">
                    <a:solidFill>
                      <a:schemeClr val="tx1"/>
                    </a:solidFill>
                  </a:rPr>
                  <a:t> – současná hodnota kapitálu, jistina</a:t>
                </a:r>
              </a:p>
              <a:p>
                <a:r>
                  <a:rPr lang="cs-CZ" sz="2400" i="1" dirty="0">
                    <a:solidFill>
                      <a:schemeClr val="tx1"/>
                    </a:solidFill>
                  </a:rPr>
                  <a:t>i</a:t>
                </a:r>
                <a:r>
                  <a:rPr lang="cs-CZ" sz="2400" dirty="0">
                    <a:solidFill>
                      <a:schemeClr val="tx1"/>
                    </a:solidFill>
                  </a:rPr>
                  <a:t> – roční úroková sazba (sazba </a:t>
                </a:r>
                <a:r>
                  <a:rPr lang="cs-CZ" sz="2400" dirty="0" err="1">
                    <a:solidFill>
                      <a:schemeClr val="tx1"/>
                    </a:solidFill>
                  </a:rPr>
                  <a:t>p.a</a:t>
                </a:r>
                <a:r>
                  <a:rPr lang="cs-CZ" sz="2400" dirty="0">
                    <a:solidFill>
                      <a:schemeClr val="tx1"/>
                    </a:solidFill>
                  </a:rPr>
                  <a:t>.)</a:t>
                </a:r>
              </a:p>
              <a:p>
                <a:r>
                  <a:rPr lang="cs-CZ" sz="2400" i="1" dirty="0">
                    <a:solidFill>
                      <a:schemeClr val="tx1"/>
                    </a:solidFill>
                  </a:rPr>
                  <a:t>d</a:t>
                </a:r>
                <a:r>
                  <a:rPr lang="cs-CZ" sz="2400" dirty="0">
                    <a:solidFill>
                      <a:schemeClr val="tx1"/>
                    </a:solidFill>
                  </a:rPr>
                  <a:t> – srážková daň z úroků</a:t>
                </a:r>
              </a:p>
              <a:p>
                <a:r>
                  <a:rPr lang="cs-CZ" sz="2400" i="1" dirty="0">
                    <a:solidFill>
                      <a:schemeClr val="tx1"/>
                    </a:solidFill>
                  </a:rPr>
                  <a:t>n</a:t>
                </a:r>
                <a:r>
                  <a:rPr lang="cs-CZ" sz="2400" dirty="0">
                    <a:solidFill>
                      <a:schemeClr val="tx1"/>
                    </a:solidFill>
                  </a:rPr>
                  <a:t> – počet </a:t>
                </a:r>
                <a:r>
                  <a:rPr lang="cs-CZ" sz="2400" dirty="0" smtClean="0">
                    <a:solidFill>
                      <a:schemeClr val="tx1"/>
                    </a:solidFill>
                  </a:rPr>
                  <a:t>úrokovacích období</a:t>
                </a:r>
                <a:endParaRPr lang="cs-CZ" sz="2400" dirty="0"/>
              </a:p>
              <a:p>
                <a:r>
                  <a:rPr lang="cs-CZ" sz="2400" i="1" dirty="0" smtClean="0">
                    <a:solidFill>
                      <a:schemeClr val="tx1"/>
                    </a:solidFill>
                  </a:rPr>
                  <a:t>m</a:t>
                </a:r>
                <a:r>
                  <a:rPr lang="cs-CZ" sz="2400" dirty="0" smtClean="0">
                    <a:solidFill>
                      <a:schemeClr val="tx1"/>
                    </a:solidFill>
                  </a:rPr>
                  <a:t> </a:t>
                </a:r>
                <a:r>
                  <a:rPr lang="cs-CZ" sz="2400" dirty="0">
                    <a:solidFill>
                      <a:schemeClr val="tx1"/>
                    </a:solidFill>
                  </a:rPr>
                  <a:t>– frekvence úročení (kolikrát jsou úroky připisovány </a:t>
                </a:r>
                <a:r>
                  <a:rPr lang="cs-CZ" sz="2400" dirty="0" smtClean="0"/>
                  <a:t>za rok</a:t>
                </a:r>
                <a:r>
                  <a:rPr lang="cs-CZ" sz="2400" dirty="0" smtClean="0">
                    <a:solidFill>
                      <a:schemeClr val="tx1"/>
                    </a:solidFill>
                  </a:rPr>
                  <a:t>)</a:t>
                </a:r>
                <a:endParaRPr lang="cs-CZ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50" t="-2801" b="-112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378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0421" y="365126"/>
            <a:ext cx="7320292" cy="1038161"/>
          </a:xfrm>
        </p:spPr>
        <p:txBody>
          <a:bodyPr>
            <a:normAutofit/>
          </a:bodyPr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6992" y="1645921"/>
            <a:ext cx="8562854" cy="4836360"/>
          </a:xfrm>
        </p:spPr>
        <p:txBody>
          <a:bodyPr>
            <a:normAutofit/>
          </a:bodyPr>
          <a:lstStyle/>
          <a:p>
            <a:pPr algn="just"/>
            <a:r>
              <a:rPr lang="cs-CZ" altLang="cs-CZ" sz="2000" dirty="0"/>
              <a:t>Na účet úročený </a:t>
            </a:r>
            <a:r>
              <a:rPr lang="cs-CZ" altLang="cs-CZ" sz="2000" dirty="0" smtClean="0"/>
              <a:t>1,8 </a:t>
            </a:r>
            <a:r>
              <a:rPr lang="cs-CZ" altLang="cs-CZ" sz="2000" dirty="0"/>
              <a:t>% </a:t>
            </a:r>
            <a:r>
              <a:rPr lang="cs-CZ" altLang="cs-CZ" sz="2000" dirty="0" err="1"/>
              <a:t>p.a</a:t>
            </a:r>
            <a:r>
              <a:rPr lang="cs-CZ" altLang="cs-CZ" sz="2000" dirty="0"/>
              <a:t>. dnes vložíte </a:t>
            </a:r>
            <a:r>
              <a:rPr lang="cs-CZ" altLang="cs-CZ" sz="2000" dirty="0" smtClean="0"/>
              <a:t>15 </a:t>
            </a:r>
            <a:r>
              <a:rPr lang="cs-CZ" altLang="cs-CZ" sz="2000" dirty="0"/>
              <a:t>000 Kč. Jakou sumou budete disponovat  za </a:t>
            </a:r>
            <a:r>
              <a:rPr lang="cs-CZ" altLang="cs-CZ" sz="2000" dirty="0" smtClean="0"/>
              <a:t>5 let, když úroky jsou daněny 15 % srážkovou daní?</a:t>
            </a:r>
            <a:endParaRPr lang="cs-CZ" altLang="cs-CZ" sz="2000" dirty="0"/>
          </a:p>
          <a:p>
            <a:pPr algn="just"/>
            <a:endParaRPr lang="cs-CZ" altLang="cs-CZ" sz="2000" dirty="0"/>
          </a:p>
          <a:p>
            <a:pPr algn="just"/>
            <a:endParaRPr lang="cs-CZ" altLang="cs-CZ" sz="2000" dirty="0"/>
          </a:p>
          <a:p>
            <a:pPr algn="just"/>
            <a:endParaRPr lang="cs-CZ" altLang="cs-CZ" sz="2000" dirty="0"/>
          </a:p>
          <a:p>
            <a:pPr algn="just"/>
            <a:endParaRPr lang="cs-CZ" altLang="cs-CZ" sz="2000" dirty="0"/>
          </a:p>
          <a:p>
            <a:pPr algn="just"/>
            <a:endParaRPr lang="cs-CZ" altLang="cs-CZ" sz="2000" dirty="0"/>
          </a:p>
          <a:p>
            <a:pPr algn="just"/>
            <a:endParaRPr lang="cs-CZ" altLang="cs-CZ" sz="2000" dirty="0"/>
          </a:p>
          <a:p>
            <a:pPr algn="just"/>
            <a:endParaRPr lang="cs-CZ" altLang="cs-CZ" sz="2000" dirty="0"/>
          </a:p>
          <a:p>
            <a:pPr algn="just"/>
            <a:endParaRPr lang="cs-CZ" altLang="cs-CZ" sz="2000" dirty="0"/>
          </a:p>
          <a:p>
            <a:pPr algn="just"/>
            <a:endParaRPr lang="cs-CZ" altLang="cs-CZ" sz="2000" dirty="0"/>
          </a:p>
          <a:p>
            <a:pPr algn="just">
              <a:buClr>
                <a:srgbClr val="307871"/>
              </a:buClr>
            </a:pPr>
            <a:endParaRPr lang="cs-CZ" sz="2000" dirty="0"/>
          </a:p>
          <a:p>
            <a:pPr algn="just">
              <a:buClr>
                <a:srgbClr val="307871"/>
              </a:buClr>
            </a:pPr>
            <a:endParaRPr lang="cs-CZ" sz="16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863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7580" y="283645"/>
            <a:ext cx="7160375" cy="1280794"/>
          </a:xfrm>
        </p:spPr>
        <p:txBody>
          <a:bodyPr>
            <a:normAutofit/>
          </a:bodyPr>
          <a:lstStyle/>
          <a:p>
            <a:r>
              <a:rPr lang="cs-CZ" altLang="cs-CZ" dirty="0"/>
              <a:t>Efektivní úroková míra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47579" y="1564438"/>
                <a:ext cx="8234693" cy="4872575"/>
              </a:xfrm>
            </p:spPr>
            <p:txBody>
              <a:bodyPr>
                <a:normAutofit/>
              </a:bodyPr>
              <a:lstStyle/>
              <a:p>
                <a:pPr algn="just">
                  <a:buClr>
                    <a:srgbClr val="307871"/>
                  </a:buClr>
                </a:pPr>
                <a:r>
                  <a:rPr lang="cs-CZ" sz="1800" dirty="0" smtClean="0">
                    <a:solidFill>
                      <a:schemeClr val="tx1"/>
                    </a:solidFill>
                  </a:rPr>
                  <a:t>Připisují-li se úroky m-krát ročně, bude celkový úrok při stejné úrokové sazbě (za předpokladu dalšího úročení) vyšší, než v případě, že se úroky připíší jen jednou na konci vkladu.</a:t>
                </a:r>
              </a:p>
              <a:p>
                <a:pPr algn="just">
                  <a:buClr>
                    <a:srgbClr val="307871"/>
                  </a:buClr>
                </a:pPr>
                <a:r>
                  <a:rPr lang="cs-CZ" sz="1800" dirty="0">
                    <a:solidFill>
                      <a:schemeClr val="tx1"/>
                    </a:solidFill>
                  </a:rPr>
                  <a:t>EAIR (</a:t>
                </a:r>
                <a:r>
                  <a:rPr lang="cs-CZ" sz="1800" dirty="0" err="1">
                    <a:solidFill>
                      <a:schemeClr val="tx1"/>
                    </a:solidFill>
                  </a:rPr>
                  <a:t>Effective</a:t>
                </a:r>
                <a:r>
                  <a:rPr lang="cs-CZ" sz="1800" dirty="0">
                    <a:solidFill>
                      <a:schemeClr val="tx1"/>
                    </a:solidFill>
                  </a:rPr>
                  <a:t> </a:t>
                </a:r>
                <a:r>
                  <a:rPr lang="cs-CZ" sz="1800" dirty="0" err="1">
                    <a:solidFill>
                      <a:schemeClr val="tx1"/>
                    </a:solidFill>
                  </a:rPr>
                  <a:t>Annual</a:t>
                </a:r>
                <a:r>
                  <a:rPr lang="cs-CZ" sz="1800" dirty="0">
                    <a:solidFill>
                      <a:schemeClr val="tx1"/>
                    </a:solidFill>
                  </a:rPr>
                  <a:t> </a:t>
                </a:r>
                <a:r>
                  <a:rPr lang="cs-CZ" sz="1800" dirty="0" err="1">
                    <a:solidFill>
                      <a:schemeClr val="tx1"/>
                    </a:solidFill>
                  </a:rPr>
                  <a:t>Interest</a:t>
                </a:r>
                <a:r>
                  <a:rPr lang="cs-CZ" sz="1800" dirty="0">
                    <a:solidFill>
                      <a:schemeClr val="tx1"/>
                    </a:solidFill>
                  </a:rPr>
                  <a:t> </a:t>
                </a:r>
                <a:r>
                  <a:rPr lang="cs-CZ" sz="1800" dirty="0" err="1">
                    <a:solidFill>
                      <a:schemeClr val="tx1"/>
                    </a:solidFill>
                  </a:rPr>
                  <a:t>Rate</a:t>
                </a:r>
                <a:r>
                  <a:rPr lang="cs-CZ" sz="1800" dirty="0">
                    <a:solidFill>
                      <a:schemeClr val="tx1"/>
                    </a:solidFill>
                  </a:rPr>
                  <a:t>) je tedy taková roční úroková míra, při níž hodnota vloženého kapitálu je po jednom roce stejná, jako hodnota kapitálu, který je úročen m-krát do roka, přičemž stejně tak jsou úročeny m-krát ročně při úrokové míře i připisované úroky.</a:t>
                </a:r>
              </a:p>
              <a:p>
                <a:pPr algn="just">
                  <a:buClr>
                    <a:srgbClr val="307871"/>
                  </a:buClr>
                </a:pPr>
                <a:r>
                  <a:rPr lang="cs-CZ" sz="1800" dirty="0">
                    <a:solidFill>
                      <a:schemeClr val="tx1"/>
                    </a:solidFill>
                  </a:rPr>
                  <a:t>EAIR je možné použít například pro porovnání výhodnosti uložení kapitálu u různých bank.</a:t>
                </a:r>
              </a:p>
              <a:p>
                <a:pPr algn="just">
                  <a:buClr>
                    <a:srgbClr val="307871"/>
                  </a:buClr>
                </a:pPr>
                <a:r>
                  <a:rPr lang="cs-CZ" sz="1800" dirty="0">
                    <a:solidFill>
                      <a:schemeClr val="tx1"/>
                    </a:solidFill>
                  </a:rPr>
                  <a:t>Při stejné úrokové míře je hodnota kapitálu při ročním úrokovacím období nižší, než při úrokovacím období m-krát ročně.</a:t>
                </a:r>
              </a:p>
              <a:p>
                <a:pPr algn="just">
                  <a:buClr>
                    <a:srgbClr val="307871"/>
                  </a:buClr>
                </a:pPr>
                <a:endParaRPr lang="cs-CZ" sz="1100" dirty="0">
                  <a:solidFill>
                    <a:schemeClr val="tx1"/>
                  </a:solidFill>
                </a:endParaRPr>
              </a:p>
              <a:p>
                <a:pPr marL="0" indent="0" algn="just">
                  <a:buClr>
                    <a:srgbClr val="307871"/>
                  </a:buCl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cs-CZ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cs-CZ" sz="1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cs-CZ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cs-CZ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1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num>
                                <m:den>
                                  <m:r>
                                    <a:rPr lang="cs-CZ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cs-CZ" sz="1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cs-CZ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7579" y="1564438"/>
                <a:ext cx="8234693" cy="4872575"/>
              </a:xfrm>
              <a:blipFill rotWithShape="0">
                <a:blip r:embed="rId2"/>
                <a:stretch>
                  <a:fillRect l="-444" t="-1252" r="-66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40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5686" y="1645921"/>
            <a:ext cx="8578725" cy="2419085"/>
          </a:xfrm>
        </p:spPr>
        <p:txBody>
          <a:bodyPr>
            <a:noAutofit/>
          </a:bodyPr>
          <a:lstStyle/>
          <a:p>
            <a:r>
              <a:rPr lang="cs-CZ" sz="2000" dirty="0"/>
              <a:t>Chcete si uložit peníze a máte možnost si zvolit ze čtyř bank:</a:t>
            </a:r>
          </a:p>
          <a:p>
            <a:pPr lvl="1"/>
            <a:r>
              <a:rPr lang="cs-CZ" sz="2000" dirty="0"/>
              <a:t>banka A nabízí úrokovou sazbu </a:t>
            </a:r>
            <a:r>
              <a:rPr lang="cs-CZ" sz="2000" dirty="0" smtClean="0"/>
              <a:t>1,2 </a:t>
            </a:r>
            <a:r>
              <a:rPr lang="cs-CZ" sz="2000" dirty="0"/>
              <a:t>% </a:t>
            </a:r>
            <a:r>
              <a:rPr lang="cs-CZ" sz="2000" dirty="0" err="1"/>
              <a:t>p.a</a:t>
            </a:r>
            <a:r>
              <a:rPr lang="cs-CZ" sz="2000" dirty="0"/>
              <a:t>. s denním připisováním úroků</a:t>
            </a:r>
            <a:r>
              <a:rPr lang="cs-CZ" sz="2000" dirty="0" smtClean="0"/>
              <a:t>,</a:t>
            </a:r>
          </a:p>
          <a:p>
            <a:pPr lvl="1"/>
            <a:r>
              <a:rPr lang="cs-CZ" sz="2000" dirty="0" smtClean="0"/>
              <a:t>banka B nabízí úrokovou sazbu 1,28 % </a:t>
            </a:r>
            <a:r>
              <a:rPr lang="cs-CZ" sz="2000" dirty="0" err="1" smtClean="0"/>
              <a:t>p.a</a:t>
            </a:r>
            <a:r>
              <a:rPr lang="cs-CZ" sz="2000" dirty="0" smtClean="0"/>
              <a:t>. s měsíčním připisováním úroků,</a:t>
            </a:r>
            <a:endParaRPr lang="cs-CZ" sz="2000" dirty="0"/>
          </a:p>
          <a:p>
            <a:pPr lvl="1"/>
            <a:r>
              <a:rPr lang="cs-CZ" sz="2000" dirty="0"/>
              <a:t>banka </a:t>
            </a:r>
            <a:r>
              <a:rPr lang="cs-CZ" sz="2000" dirty="0" smtClean="0"/>
              <a:t>C </a:t>
            </a:r>
            <a:r>
              <a:rPr lang="cs-CZ" sz="2000" dirty="0"/>
              <a:t>nabízí úrokovou sazbu </a:t>
            </a:r>
            <a:r>
              <a:rPr lang="cs-CZ" sz="2000" dirty="0" smtClean="0"/>
              <a:t>1,4 </a:t>
            </a:r>
            <a:r>
              <a:rPr lang="cs-CZ" sz="2000" dirty="0"/>
              <a:t>% </a:t>
            </a:r>
            <a:r>
              <a:rPr lang="cs-CZ" sz="2000" dirty="0" err="1"/>
              <a:t>p.a</a:t>
            </a:r>
            <a:r>
              <a:rPr lang="cs-CZ" sz="2000" dirty="0"/>
              <a:t>. s půlročním úročením,</a:t>
            </a:r>
          </a:p>
          <a:p>
            <a:pPr lvl="1"/>
            <a:r>
              <a:rPr lang="cs-CZ" sz="2000" dirty="0"/>
              <a:t>banka </a:t>
            </a:r>
            <a:r>
              <a:rPr lang="cs-CZ" sz="2000" dirty="0" smtClean="0"/>
              <a:t>D </a:t>
            </a:r>
            <a:r>
              <a:rPr lang="cs-CZ" sz="2000" dirty="0"/>
              <a:t>nabízí úrokovou sazbu </a:t>
            </a:r>
            <a:r>
              <a:rPr lang="cs-CZ" sz="2000" dirty="0" smtClean="0"/>
              <a:t>1,45 % </a:t>
            </a:r>
            <a:r>
              <a:rPr lang="cs-CZ" sz="2000" dirty="0" err="1"/>
              <a:t>p.a</a:t>
            </a:r>
            <a:r>
              <a:rPr lang="cs-CZ" sz="2000" dirty="0"/>
              <a:t>. s ročním úročením,</a:t>
            </a:r>
          </a:p>
          <a:p>
            <a:r>
              <a:rPr lang="cs-CZ" sz="2000" dirty="0" smtClean="0"/>
              <a:t>Kterou </a:t>
            </a:r>
            <a:r>
              <a:rPr lang="cs-CZ" sz="2000" dirty="0"/>
              <a:t>banku si vyberete?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620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/>
              <a:t>Področní složené úročení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38526" y="1645919"/>
                <a:ext cx="8361442" cy="4818255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cs-CZ" dirty="0" smtClean="0">
                    <a:solidFill>
                      <a:schemeClr val="tx1"/>
                    </a:solidFill>
                  </a:rPr>
                  <a:t>Je-li úrokovací období kratší než 1 rok</a:t>
                </a:r>
              </a:p>
              <a:p>
                <a:endParaRPr lang="cs-CZ" dirty="0" smtClean="0">
                  <a:solidFill>
                    <a:schemeClr val="tx1"/>
                  </a:solidFill>
                </a:endParaRPr>
              </a:p>
              <a:p>
                <a:endParaRPr lang="cs-CZ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sSup>
                        <m:sSup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cs-CZ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cs-CZ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cs-CZ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∗</m:t>
                                  </m:r>
                                  <m:d>
                                    <m:dPr>
                                      <m:ctrlPr>
                                        <a:rPr lang="cs-CZ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1−</m:t>
                                      </m:r>
                                      <m:r>
                                        <a:rPr lang="cs-CZ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𝑑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cs-CZ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cs-CZ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cs-CZ" dirty="0">
                  <a:solidFill>
                    <a:schemeClr val="tx1"/>
                  </a:solidFill>
                </a:endParaRPr>
              </a:p>
              <a:p>
                <a:r>
                  <a:rPr lang="cs-CZ" i="1" dirty="0" err="1">
                    <a:solidFill>
                      <a:schemeClr val="tx1"/>
                    </a:solidFill>
                  </a:rPr>
                  <a:t>C</a:t>
                </a:r>
                <a:r>
                  <a:rPr lang="cs-CZ" i="1" baseline="-25000" dirty="0" err="1">
                    <a:solidFill>
                      <a:schemeClr val="tx1"/>
                    </a:solidFill>
                  </a:rPr>
                  <a:t>n</a:t>
                </a:r>
                <a:r>
                  <a:rPr lang="cs-CZ" dirty="0">
                    <a:solidFill>
                      <a:schemeClr val="tx1"/>
                    </a:solidFill>
                  </a:rPr>
                  <a:t> – budoucí hodnota kapitálu, splatná částka</a:t>
                </a:r>
              </a:p>
              <a:p>
                <a:r>
                  <a:rPr lang="cs-CZ" i="1" dirty="0">
                    <a:solidFill>
                      <a:schemeClr val="tx1"/>
                    </a:solidFill>
                  </a:rPr>
                  <a:t>C</a:t>
                </a:r>
                <a:r>
                  <a:rPr lang="cs-CZ" i="1" baseline="-25000" dirty="0">
                    <a:solidFill>
                      <a:schemeClr val="tx1"/>
                    </a:solidFill>
                  </a:rPr>
                  <a:t>0</a:t>
                </a:r>
                <a:r>
                  <a:rPr lang="cs-CZ" dirty="0">
                    <a:solidFill>
                      <a:schemeClr val="tx1"/>
                    </a:solidFill>
                  </a:rPr>
                  <a:t> – současná hodnota kapitálu, jistina</a:t>
                </a:r>
              </a:p>
              <a:p>
                <a:r>
                  <a:rPr lang="cs-CZ" i="1" dirty="0">
                    <a:solidFill>
                      <a:schemeClr val="tx1"/>
                    </a:solidFill>
                  </a:rPr>
                  <a:t>i</a:t>
                </a:r>
                <a:r>
                  <a:rPr lang="cs-CZ" dirty="0">
                    <a:solidFill>
                      <a:schemeClr val="tx1"/>
                    </a:solidFill>
                  </a:rPr>
                  <a:t> – roční úroková sazba (sazba </a:t>
                </a:r>
                <a:r>
                  <a:rPr lang="cs-CZ" dirty="0" err="1">
                    <a:solidFill>
                      <a:schemeClr val="tx1"/>
                    </a:solidFill>
                  </a:rPr>
                  <a:t>p.a</a:t>
                </a:r>
                <a:r>
                  <a:rPr lang="cs-CZ" dirty="0">
                    <a:solidFill>
                      <a:schemeClr val="tx1"/>
                    </a:solidFill>
                  </a:rPr>
                  <a:t>.)</a:t>
                </a:r>
              </a:p>
              <a:p>
                <a:r>
                  <a:rPr lang="cs-CZ" i="1" dirty="0">
                    <a:solidFill>
                      <a:schemeClr val="tx1"/>
                    </a:solidFill>
                  </a:rPr>
                  <a:t>d</a:t>
                </a:r>
                <a:r>
                  <a:rPr lang="cs-CZ" dirty="0">
                    <a:solidFill>
                      <a:schemeClr val="tx1"/>
                    </a:solidFill>
                  </a:rPr>
                  <a:t> – srážková daň z úroků</a:t>
                </a:r>
              </a:p>
              <a:p>
                <a:r>
                  <a:rPr lang="cs-CZ" i="1" dirty="0">
                    <a:solidFill>
                      <a:schemeClr val="tx1"/>
                    </a:solidFill>
                  </a:rPr>
                  <a:t>n</a:t>
                </a:r>
                <a:r>
                  <a:rPr lang="cs-CZ" dirty="0">
                    <a:solidFill>
                      <a:schemeClr val="tx1"/>
                    </a:solidFill>
                  </a:rPr>
                  <a:t> – počet let</a:t>
                </a:r>
              </a:p>
              <a:p>
                <a:r>
                  <a:rPr lang="cs-CZ" i="1" dirty="0">
                    <a:solidFill>
                      <a:schemeClr val="tx1"/>
                    </a:solidFill>
                  </a:rPr>
                  <a:t>m</a:t>
                </a:r>
                <a:r>
                  <a:rPr lang="cs-CZ" dirty="0">
                    <a:solidFill>
                      <a:schemeClr val="tx1"/>
                    </a:solidFill>
                  </a:rPr>
                  <a:t> – frekvence úročení (kolikrát jsou úroky připisovány do roka)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8526" y="1645919"/>
                <a:ext cx="8361442" cy="4818255"/>
              </a:xfrm>
              <a:blipFill>
                <a:blip r:embed="rId2"/>
                <a:stretch>
                  <a:fillRect l="-875" t="-265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144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04721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8526" y="1572127"/>
            <a:ext cx="8441320" cy="1324981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Dnes </a:t>
            </a:r>
            <a:r>
              <a:rPr lang="cs-CZ" sz="2000" dirty="0"/>
              <a:t>jsme si do banky na nově otevřený účet uložili částku </a:t>
            </a:r>
            <a:r>
              <a:rPr lang="cs-CZ" sz="2000" dirty="0" smtClean="0"/>
              <a:t>75 </a:t>
            </a:r>
            <a:r>
              <a:rPr lang="cs-CZ" sz="2000" dirty="0"/>
              <a:t>000 Kč. Kolik </a:t>
            </a:r>
            <a:r>
              <a:rPr lang="cs-CZ" sz="2000" dirty="0" smtClean="0"/>
              <a:t>korun </a:t>
            </a:r>
            <a:r>
              <a:rPr lang="cs-CZ" sz="2000" dirty="0"/>
              <a:t>budeme mít za </a:t>
            </a:r>
            <a:r>
              <a:rPr lang="cs-CZ" sz="2000" dirty="0" smtClean="0"/>
              <a:t>6 let na účtu, když úroková </a:t>
            </a:r>
            <a:r>
              <a:rPr lang="cs-CZ" sz="2000" dirty="0"/>
              <a:t>sazba činí </a:t>
            </a:r>
            <a:r>
              <a:rPr lang="cs-CZ" sz="2000" dirty="0" smtClean="0"/>
              <a:t>2,1 </a:t>
            </a:r>
            <a:r>
              <a:rPr lang="cs-CZ" sz="2000" dirty="0"/>
              <a:t>% </a:t>
            </a:r>
            <a:r>
              <a:rPr lang="cs-CZ" sz="2000" dirty="0" err="1"/>
              <a:t>p.a</a:t>
            </a:r>
            <a:r>
              <a:rPr lang="cs-CZ" sz="2000" dirty="0"/>
              <a:t>. s ročním úročením?</a:t>
            </a:r>
          </a:p>
          <a:p>
            <a:pPr marL="0" indent="0" algn="just">
              <a:buNone/>
            </a:pP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12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04721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8526" y="1572127"/>
            <a:ext cx="8441320" cy="1324981"/>
          </a:xfrm>
        </p:spPr>
        <p:txBody>
          <a:bodyPr>
            <a:normAutofit/>
          </a:bodyPr>
          <a:lstStyle/>
          <a:p>
            <a:pPr algn="just"/>
            <a:r>
              <a:rPr lang="cs-CZ" sz="2000" dirty="0" smtClean="0"/>
              <a:t>Kolik korun musíme dnes vložit na účet, pokud za 5 let chceme mít k dispozici 15 000 Kč? Úroková sazba je 2,2 % </a:t>
            </a:r>
            <a:r>
              <a:rPr lang="cs-CZ" sz="2000" dirty="0" err="1" smtClean="0"/>
              <a:t>p.a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3955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2118</TotalTime>
  <Words>503</Words>
  <Application>Microsoft Office PowerPoint</Application>
  <PresentationFormat>Předvádění na obrazovce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Motiv Office</vt:lpstr>
      <vt:lpstr>Finanční a pojistná matematika</vt:lpstr>
      <vt:lpstr>Složené úročení</vt:lpstr>
      <vt:lpstr>Složené úročení polhůtní</vt:lpstr>
      <vt:lpstr>Příklad</vt:lpstr>
      <vt:lpstr>Efektivní úroková míra</vt:lpstr>
      <vt:lpstr>Příklad</vt:lpstr>
      <vt:lpstr>Področní složené úročení</vt:lpstr>
      <vt:lpstr>Příklad</vt:lpstr>
      <vt:lpstr>Příklad</vt:lpstr>
      <vt:lpstr>Příklad</vt:lpstr>
      <vt:lpstr>Příklad</vt:lpstr>
      <vt:lpstr>Příklad</vt:lpstr>
      <vt:lpstr>Příklad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ekonometrie</dc:title>
  <dc:creator>Uživatel systému Windows</dc:creator>
  <cp:lastModifiedBy>Iveta Palečková</cp:lastModifiedBy>
  <cp:revision>29</cp:revision>
  <dcterms:created xsi:type="dcterms:W3CDTF">2019-02-19T15:15:01Z</dcterms:created>
  <dcterms:modified xsi:type="dcterms:W3CDTF">2020-01-06T19:47:56Z</dcterms:modified>
</cp:coreProperties>
</file>