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59" r:id="rId7"/>
    <p:sldId id="275" r:id="rId8"/>
    <p:sldId id="277" r:id="rId9"/>
    <p:sldId id="279" r:id="rId10"/>
    <p:sldId id="278" r:id="rId11"/>
    <p:sldId id="280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171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72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10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6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23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42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06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97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05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77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8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78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22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18223" y="417122"/>
            <a:ext cx="5891632" cy="616655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0451" y="1138989"/>
            <a:ext cx="4991793" cy="1832811"/>
          </a:xfrm>
        </p:spPr>
        <p:txBody>
          <a:bodyPr>
            <a:noAutofit/>
          </a:bodyPr>
          <a:lstStyle/>
          <a:p>
            <a:r>
              <a:rPr lang="cs-CZ" sz="5000" dirty="0" smtClean="0">
                <a:solidFill>
                  <a:schemeClr val="bg1"/>
                </a:solidFill>
              </a:rPr>
              <a:t>Finanční a pojistná matematika</a:t>
            </a:r>
            <a:endParaRPr lang="cs-CZ" sz="50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0451" y="4601308"/>
            <a:ext cx="5095702" cy="1381176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Téma 4: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Smíšené úročení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Spojité úročení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617" y="255750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016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712" y="365127"/>
            <a:ext cx="7499314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5686" y="1645921"/>
            <a:ext cx="8234693" cy="4510435"/>
          </a:xfrm>
        </p:spPr>
        <p:txBody>
          <a:bodyPr>
            <a:normAutofit/>
          </a:bodyPr>
          <a:lstStyle/>
          <a:p>
            <a:pPr algn="just"/>
            <a:r>
              <a:rPr lang="cs-CZ" sz="2000" dirty="0"/>
              <a:t>Na jakou částku se zúročí vklad </a:t>
            </a:r>
            <a:r>
              <a:rPr lang="cs-CZ" sz="2000" dirty="0" smtClean="0"/>
              <a:t>170 000 </a:t>
            </a:r>
            <a:r>
              <a:rPr lang="cs-CZ" sz="2000" dirty="0"/>
              <a:t>Kč za </a:t>
            </a:r>
            <a:r>
              <a:rPr lang="cs-CZ" sz="2000" dirty="0" smtClean="0"/>
              <a:t>3 roky a </a:t>
            </a:r>
            <a:r>
              <a:rPr lang="cs-CZ" sz="2000" dirty="0"/>
              <a:t>6 měsíců při spojitém úročení s úrokovou sazbou </a:t>
            </a:r>
            <a:r>
              <a:rPr lang="cs-CZ" sz="2000" dirty="0" smtClean="0"/>
              <a:t>2 </a:t>
            </a:r>
            <a:r>
              <a:rPr lang="cs-CZ" sz="2000" dirty="0"/>
              <a:t>% </a:t>
            </a:r>
            <a:r>
              <a:rPr lang="cs-CZ" sz="2000" dirty="0" err="1"/>
              <a:t>p.a</a:t>
            </a:r>
            <a:r>
              <a:rPr lang="cs-CZ" sz="2000" dirty="0"/>
              <a:t>.?</a:t>
            </a:r>
          </a:p>
          <a:p>
            <a:pPr marL="0" indent="0" algn="just">
              <a:buNone/>
            </a:pP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774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712" y="365127"/>
            <a:ext cx="7499314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5686" y="1645921"/>
            <a:ext cx="8234693" cy="4510435"/>
          </a:xfrm>
        </p:spPr>
        <p:txBody>
          <a:bodyPr>
            <a:normAutofit/>
          </a:bodyPr>
          <a:lstStyle/>
          <a:p>
            <a:pPr algn="just"/>
            <a:r>
              <a:rPr lang="cs-CZ" sz="2000" dirty="0" smtClean="0"/>
              <a:t>Jakou částku jsme uložili na spořící účet, jestliže za 2 roky jsme vybrali 35</a:t>
            </a:r>
            <a:r>
              <a:rPr lang="cs-CZ" sz="2000" dirty="0"/>
              <a:t> 000 Kč? Banka používá úrokovou sazbu </a:t>
            </a:r>
            <a:r>
              <a:rPr lang="cs-CZ" sz="2000" dirty="0" smtClean="0"/>
              <a:t>1,1 </a:t>
            </a:r>
            <a:r>
              <a:rPr lang="cs-CZ" sz="2000" dirty="0"/>
              <a:t>% </a:t>
            </a:r>
            <a:r>
              <a:rPr lang="cs-CZ" sz="2000" dirty="0" err="1" smtClean="0"/>
              <a:t>p.a</a:t>
            </a:r>
            <a:r>
              <a:rPr lang="cs-CZ" sz="2000" smtClean="0"/>
              <a:t>. se </a:t>
            </a:r>
            <a:r>
              <a:rPr lang="cs-CZ" sz="2000" dirty="0"/>
              <a:t>spojitým úročením.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732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/>
              <a:t>Smíšené úročení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2139" y="1810692"/>
            <a:ext cx="8410669" cy="4590107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dirty="0"/>
              <a:t>Kombinace složeného a jednoduchého úročení.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Smíšené úročení se používá při uložení kapitálu na dobu, kterou nelze vyjádřit jako celý počet úrokových období.</a:t>
            </a:r>
          </a:p>
          <a:p>
            <a:pPr algn="just"/>
            <a:r>
              <a:rPr lang="cs-CZ" dirty="0"/>
              <a:t>Jde o kombinaci jednoduchého a složeného úročení, protože během jednoho úrokového období je pro vkladatele výhodnější jednoduché úročení a při uložení na více období zase složené úročení.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 praxi se běžně stává, že kapitál je úročen po neúplný počet úrokovacích období. </a:t>
            </a:r>
          </a:p>
          <a:p>
            <a:pPr algn="just"/>
            <a:r>
              <a:rPr lang="cs-CZ" dirty="0"/>
              <a:t>V takovém případě pro celý ukončený počet úrokovacích období použijeme složené úročení, pro poslední, neúplné, úrokovací období použijeme jednoduché úročení. </a:t>
            </a:r>
          </a:p>
          <a:p>
            <a:pPr algn="just"/>
            <a:r>
              <a:rPr lang="cs-CZ" dirty="0"/>
              <a:t>Například kapitál máme uložen po dobu 5 let a 3 měsíce, úroky jsou připisovány ročně, takže po dobu 5 let úročíme pomocí složeného úročení a po dobu 3 měsíců pomocí jednoduchého úročení.</a:t>
            </a:r>
          </a:p>
          <a:p>
            <a:pPr algn="just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21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Smíšené </a:t>
            </a:r>
            <a:r>
              <a:rPr lang="cs-CZ" altLang="cs-CZ" dirty="0"/>
              <a:t>úročení polhůtní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cs-CZ" dirty="0"/>
                  <a:t>Vzorec:</a:t>
                </a:r>
              </a:p>
              <a:p>
                <a:endParaRPr lang="cs-CZ" sz="2400" dirty="0"/>
              </a:p>
              <a:p>
                <a:endParaRPr lang="cs-CZ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d>
                                    <m:d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2400" i="1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r>
                                        <a:rPr lang="cs-CZ" sz="2400" i="1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cs-CZ" sz="24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∗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</m:oMath>
                  </m:oMathPara>
                </a14:m>
                <a:endParaRPr lang="cs-CZ" sz="2400" dirty="0"/>
              </a:p>
              <a:p>
                <a:endParaRPr lang="cs-CZ" sz="2400" dirty="0"/>
              </a:p>
              <a:p>
                <a:endParaRPr lang="cs-CZ" sz="2400" dirty="0"/>
              </a:p>
              <a:p>
                <a:pPr marL="0" indent="0">
                  <a:buNone/>
                </a:pPr>
                <a:r>
                  <a:rPr lang="cs-CZ" sz="2400" i="1" dirty="0" err="1"/>
                  <a:t>C</a:t>
                </a:r>
                <a:r>
                  <a:rPr lang="cs-CZ" sz="2400" i="1" baseline="-25000" dirty="0" err="1"/>
                  <a:t>n</a:t>
                </a:r>
                <a:r>
                  <a:rPr lang="cs-CZ" sz="2400" dirty="0"/>
                  <a:t> – budoucí hodnota kapitálu, splatná částka</a:t>
                </a:r>
              </a:p>
              <a:p>
                <a:pPr marL="0" indent="0">
                  <a:buNone/>
                </a:pPr>
                <a:r>
                  <a:rPr lang="cs-CZ" sz="2400" i="1" dirty="0"/>
                  <a:t>C</a:t>
                </a:r>
                <a:r>
                  <a:rPr lang="cs-CZ" sz="2400" i="1" baseline="-25000" dirty="0"/>
                  <a:t>0</a:t>
                </a:r>
                <a:r>
                  <a:rPr lang="cs-CZ" sz="2400" dirty="0"/>
                  <a:t> – současná hodnota kapitálu, jistina</a:t>
                </a:r>
              </a:p>
              <a:p>
                <a:pPr marL="0" indent="0">
                  <a:buNone/>
                </a:pPr>
                <a:r>
                  <a:rPr lang="cs-CZ" sz="2400" i="1" dirty="0"/>
                  <a:t>i</a:t>
                </a:r>
                <a:r>
                  <a:rPr lang="cs-CZ" sz="2400" dirty="0"/>
                  <a:t> – úroková sazba</a:t>
                </a:r>
              </a:p>
              <a:p>
                <a:pPr marL="0" indent="0">
                  <a:buNone/>
                </a:pPr>
                <a:r>
                  <a:rPr lang="cs-CZ" sz="2400" i="1" dirty="0"/>
                  <a:t>d</a:t>
                </a:r>
                <a:r>
                  <a:rPr lang="cs-CZ" sz="2400" dirty="0"/>
                  <a:t> – srážková daň z úroků</a:t>
                </a:r>
              </a:p>
              <a:p>
                <a:pPr marL="0" indent="0">
                  <a:buNone/>
                </a:pPr>
                <a:r>
                  <a:rPr lang="cs-CZ" sz="2400" i="1" dirty="0"/>
                  <a:t>n</a:t>
                </a:r>
                <a:r>
                  <a:rPr lang="cs-CZ" sz="2400" dirty="0"/>
                  <a:t> – počet celých úrokových období, po které byl kapitál uložen</a:t>
                </a:r>
              </a:p>
              <a:p>
                <a:pPr marL="0" indent="0">
                  <a:buNone/>
                </a:pPr>
                <a:r>
                  <a:rPr lang="cs-CZ" sz="2400" i="1" dirty="0"/>
                  <a:t>m</a:t>
                </a:r>
                <a:r>
                  <a:rPr lang="cs-CZ" sz="2400" dirty="0"/>
                  <a:t> – frekvence úročení</a:t>
                </a:r>
              </a:p>
              <a:p>
                <a:pPr marL="0" indent="0">
                  <a:buNone/>
                </a:pPr>
                <a:r>
                  <a:rPr lang="cs-CZ" sz="2400" i="1" dirty="0"/>
                  <a:t>l</a:t>
                </a:r>
                <a:r>
                  <a:rPr lang="cs-CZ" sz="2400" dirty="0"/>
                  <a:t> – zbytková doba uložení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73" t="-25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378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0421" y="365126"/>
            <a:ext cx="7320292" cy="1038161"/>
          </a:xfrm>
        </p:spPr>
        <p:txBody>
          <a:bodyPr>
            <a:normAutofit/>
          </a:bodyPr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6992" y="1558344"/>
            <a:ext cx="8562854" cy="4923937"/>
          </a:xfrm>
        </p:spPr>
        <p:txBody>
          <a:bodyPr>
            <a:normAutofit/>
          </a:bodyPr>
          <a:lstStyle/>
          <a:p>
            <a:pPr lvl="0" algn="just"/>
            <a:r>
              <a:rPr lang="cs-CZ" sz="2000" dirty="0" smtClean="0"/>
              <a:t>Kolik korun budeme </a:t>
            </a:r>
            <a:r>
              <a:rPr lang="cs-CZ" sz="2000" dirty="0"/>
              <a:t>mít na účtu u banky za </a:t>
            </a:r>
            <a:r>
              <a:rPr lang="cs-CZ" sz="2000" dirty="0" smtClean="0"/>
              <a:t>3 </a:t>
            </a:r>
            <a:r>
              <a:rPr lang="cs-CZ" sz="2000" dirty="0"/>
              <a:t>roky a </a:t>
            </a:r>
            <a:r>
              <a:rPr lang="cs-CZ" sz="2000" dirty="0" smtClean="0"/>
              <a:t>2 měsíce, </a:t>
            </a:r>
            <a:r>
              <a:rPr lang="cs-CZ" sz="2000" dirty="0"/>
              <a:t>jestliže jsme nyní na účet vložili  </a:t>
            </a:r>
            <a:r>
              <a:rPr lang="cs-CZ" sz="2000" dirty="0" smtClean="0"/>
              <a:t>55 </a:t>
            </a:r>
            <a:r>
              <a:rPr lang="cs-CZ" sz="2000" dirty="0"/>
              <a:t>000 Kč a banka úročí vklad při úrokové sazbě </a:t>
            </a:r>
            <a:r>
              <a:rPr lang="cs-CZ" sz="2000" dirty="0" smtClean="0"/>
              <a:t>2,1 </a:t>
            </a:r>
            <a:r>
              <a:rPr lang="cs-CZ" sz="2000" dirty="0"/>
              <a:t>% </a:t>
            </a:r>
            <a:r>
              <a:rPr lang="cs-CZ" sz="2000" dirty="0" err="1"/>
              <a:t>p.a</a:t>
            </a:r>
            <a:r>
              <a:rPr lang="cs-CZ" sz="2000" dirty="0"/>
              <a:t>.? Úroky jsou připisovány ročně.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863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7580" y="283645"/>
            <a:ext cx="7160375" cy="1280794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7579" y="1564438"/>
            <a:ext cx="8234693" cy="4872575"/>
          </a:xfrm>
        </p:spPr>
        <p:txBody>
          <a:bodyPr>
            <a:normAutofit/>
          </a:bodyPr>
          <a:lstStyle/>
          <a:p>
            <a:pPr lvl="0" algn="just"/>
            <a:r>
              <a:rPr lang="cs-CZ" sz="2000" dirty="0" smtClean="0"/>
              <a:t>Na terminovaný vklad jsem uložili 120 000 Kč. </a:t>
            </a:r>
            <a:r>
              <a:rPr lang="cs-CZ" sz="2000" dirty="0"/>
              <a:t>Kolik </a:t>
            </a:r>
            <a:r>
              <a:rPr lang="cs-CZ" sz="2000" dirty="0" smtClean="0"/>
              <a:t>korun budeme </a:t>
            </a:r>
            <a:r>
              <a:rPr lang="cs-CZ" sz="2000" dirty="0"/>
              <a:t>mít na účtu za </a:t>
            </a:r>
            <a:r>
              <a:rPr lang="cs-CZ" sz="2000" dirty="0" smtClean="0"/>
              <a:t>4 </a:t>
            </a:r>
            <a:r>
              <a:rPr lang="cs-CZ" sz="2000" dirty="0"/>
              <a:t>roky a 8</a:t>
            </a:r>
            <a:r>
              <a:rPr lang="cs-CZ" sz="2000" dirty="0" smtClean="0"/>
              <a:t> </a:t>
            </a:r>
            <a:r>
              <a:rPr lang="cs-CZ" sz="2000" dirty="0"/>
              <a:t>měsíců při úrokové sazbě </a:t>
            </a:r>
            <a:r>
              <a:rPr lang="cs-CZ" sz="2000" dirty="0" smtClean="0"/>
              <a:t>1,5 </a:t>
            </a:r>
            <a:r>
              <a:rPr lang="cs-CZ" sz="2000" dirty="0"/>
              <a:t>% </a:t>
            </a:r>
            <a:r>
              <a:rPr lang="cs-CZ" sz="2000" dirty="0" err="1"/>
              <a:t>p.a</a:t>
            </a:r>
            <a:r>
              <a:rPr lang="cs-CZ" sz="2000" dirty="0"/>
              <a:t>.? Úroky jsou připisovány každé pololetí.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40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1444" y="1643346"/>
            <a:ext cx="8240431" cy="1451729"/>
          </a:xfrm>
        </p:spPr>
        <p:txBody>
          <a:bodyPr>
            <a:normAutofit/>
          </a:bodyPr>
          <a:lstStyle/>
          <a:p>
            <a:pPr algn="just"/>
            <a:r>
              <a:rPr lang="cs-CZ" sz="2000" dirty="0" smtClean="0"/>
              <a:t>Kolik </a:t>
            </a:r>
            <a:r>
              <a:rPr lang="cs-CZ" sz="2000" dirty="0"/>
              <a:t>Kč budeme mít na účtu za </a:t>
            </a:r>
            <a:r>
              <a:rPr lang="cs-CZ" sz="2000" dirty="0" smtClean="0"/>
              <a:t>2 roky a 8 měsíců</a:t>
            </a:r>
            <a:r>
              <a:rPr lang="cs-CZ" sz="2000" dirty="0"/>
              <a:t>, jestliže jsme na účet dnes vložili </a:t>
            </a:r>
            <a:r>
              <a:rPr lang="cs-CZ" sz="2000" dirty="0" smtClean="0"/>
              <a:t>23</a:t>
            </a:r>
            <a:r>
              <a:rPr lang="cs-CZ" sz="2000" dirty="0"/>
              <a:t> 000 </a:t>
            </a:r>
            <a:r>
              <a:rPr lang="cs-CZ" sz="2000" dirty="0" smtClean="0"/>
              <a:t>Kč? Úroková sazba je 1,6 </a:t>
            </a:r>
            <a:r>
              <a:rPr lang="cs-CZ" sz="2000" dirty="0"/>
              <a:t>% </a:t>
            </a:r>
            <a:r>
              <a:rPr lang="cs-CZ" sz="2000" dirty="0" err="1"/>
              <a:t>p.a</a:t>
            </a:r>
            <a:r>
              <a:rPr lang="cs-CZ" sz="2000" dirty="0"/>
              <a:t>. se čtvrtletním </a:t>
            </a:r>
            <a:r>
              <a:rPr lang="cs-CZ" sz="2000" dirty="0" smtClean="0"/>
              <a:t>úročením</a:t>
            </a:r>
            <a:r>
              <a:rPr lang="cs-CZ" sz="2000" dirty="0"/>
              <a:t>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620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5687" y="1645921"/>
            <a:ext cx="8144158" cy="1451729"/>
          </a:xfrm>
        </p:spPr>
        <p:txBody>
          <a:bodyPr>
            <a:normAutofit/>
          </a:bodyPr>
          <a:lstStyle/>
          <a:p>
            <a:pPr lvl="0" algn="just"/>
            <a:r>
              <a:rPr lang="cs-CZ" sz="2000" dirty="0" smtClean="0"/>
              <a:t>Kolik korun musíme </a:t>
            </a:r>
            <a:r>
              <a:rPr lang="cs-CZ" sz="2000" dirty="0"/>
              <a:t>dnes uložit na účet, abychom za </a:t>
            </a:r>
            <a:r>
              <a:rPr lang="cs-CZ" sz="2000" dirty="0" smtClean="0"/>
              <a:t>3 roky a 3 měsíce měli </a:t>
            </a:r>
            <a:r>
              <a:rPr lang="cs-CZ" sz="2000" dirty="0"/>
              <a:t>k dispozici </a:t>
            </a:r>
            <a:r>
              <a:rPr lang="cs-CZ" sz="2000" dirty="0" smtClean="0"/>
              <a:t>22 000 </a:t>
            </a:r>
            <a:r>
              <a:rPr lang="cs-CZ" sz="2000" dirty="0"/>
              <a:t>Kč? Banka úročí při úrokové sazbě </a:t>
            </a:r>
            <a:r>
              <a:rPr lang="cs-CZ" sz="2000" dirty="0" smtClean="0"/>
              <a:t>1,8 </a:t>
            </a:r>
            <a:r>
              <a:rPr lang="cs-CZ" sz="2000" dirty="0"/>
              <a:t>% </a:t>
            </a:r>
            <a:r>
              <a:rPr lang="cs-CZ" sz="2000" dirty="0" err="1"/>
              <a:t>p.a</a:t>
            </a:r>
            <a:r>
              <a:rPr lang="cs-CZ" sz="2000" dirty="0"/>
              <a:t>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36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712" y="365127"/>
            <a:ext cx="7499314" cy="1280794"/>
          </a:xfrm>
        </p:spPr>
        <p:txBody>
          <a:bodyPr>
            <a:normAutofit fontScale="90000"/>
          </a:bodyPr>
          <a:lstStyle/>
          <a:p>
            <a:r>
              <a:rPr lang="cs-CZ" dirty="0"/>
              <a:t>Spojité úročení – úroková intenzita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65686" y="1645921"/>
                <a:ext cx="8234693" cy="451043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  <a:p>
                <a:endParaRPr lang="cs-CZ" sz="1800" dirty="0"/>
              </a:p>
              <a:p>
                <a:endParaRPr lang="cs-CZ" sz="18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8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cs-CZ" sz="18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cs-CZ" sz="1800" dirty="0"/>
                  <a:t> - budoucí hodnota kapitálu, splatná částka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8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cs-CZ" sz="1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sz="1800" dirty="0"/>
                  <a:t> - současná hodnota kapitálu, jistina</a:t>
                </a:r>
              </a:p>
              <a:p>
                <a:r>
                  <a:rPr lang="cs-CZ" sz="1800" dirty="0"/>
                  <a:t>i – roční úroková sazba (sazba </a:t>
                </a:r>
                <a:r>
                  <a:rPr lang="cs-CZ" sz="1800" dirty="0" err="1"/>
                  <a:t>p.a</a:t>
                </a:r>
                <a:r>
                  <a:rPr lang="cs-CZ" sz="1800" dirty="0"/>
                  <a:t>.)</a:t>
                </a:r>
              </a:p>
              <a:p>
                <a:r>
                  <a:rPr lang="cs-CZ" sz="1800" dirty="0"/>
                  <a:t>n – doba uložení kapitálu v </a:t>
                </a:r>
                <a:r>
                  <a:rPr lang="cs-CZ" sz="1800" dirty="0" smtClean="0"/>
                  <a:t>letech</a:t>
                </a:r>
              </a:p>
              <a:p>
                <a:endParaRPr lang="cs-CZ" sz="1800" dirty="0"/>
              </a:p>
              <a:p>
                <a:endParaRPr lang="cs-CZ" sz="1800" dirty="0" smtClean="0"/>
              </a:p>
              <a:p>
                <a:r>
                  <a:rPr lang="cs-CZ" sz="1800" dirty="0" smtClean="0"/>
                  <a:t>Efektivní roční úroková míra pro </a:t>
                </a:r>
                <a:r>
                  <a:rPr lang="cs-CZ" sz="1800" dirty="0"/>
                  <a:t>spojité úročení: 	</a:t>
                </a:r>
                <a:endParaRPr lang="cs-CZ" sz="1800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r>
                      <a:rPr lang="cs-CZ" sz="2400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cs-CZ" sz="2400" dirty="0"/>
                  <a:t> </a:t>
                </a:r>
              </a:p>
              <a:p>
                <a:endParaRPr lang="cs-CZ" sz="18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5686" y="1645921"/>
                <a:ext cx="8234693" cy="4510435"/>
              </a:xfrm>
              <a:blipFill rotWithShape="0">
                <a:blip r:embed="rId2"/>
                <a:stretch>
                  <a:fillRect l="-44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22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712" y="365127"/>
            <a:ext cx="7499314" cy="1280794"/>
          </a:xfrm>
        </p:spPr>
        <p:txBody>
          <a:bodyPr>
            <a:normAutofit/>
          </a:bodyPr>
          <a:lstStyle/>
          <a:p>
            <a:r>
              <a:rPr lang="cs-CZ" dirty="0"/>
              <a:t>Spojité </a:t>
            </a:r>
            <a:r>
              <a:rPr lang="cs-CZ" dirty="0" smtClean="0"/>
              <a:t>úročení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5686" y="1645921"/>
            <a:ext cx="8234693" cy="4510435"/>
          </a:xfrm>
        </p:spPr>
        <p:txBody>
          <a:bodyPr>
            <a:normAutofit/>
          </a:bodyPr>
          <a:lstStyle/>
          <a:p>
            <a:pPr algn="just"/>
            <a:r>
              <a:rPr lang="cs-CZ" sz="2200" dirty="0"/>
              <a:t>Čím častěji se připisují úroky, tím je to pro vkladatele výhodnější (protože se mu počítají úroky z úroků). </a:t>
            </a:r>
            <a:endParaRPr lang="cs-CZ" sz="2200" dirty="0" smtClean="0"/>
          </a:p>
          <a:p>
            <a:pPr algn="just"/>
            <a:r>
              <a:rPr lang="cs-CZ" sz="2200" dirty="0" smtClean="0"/>
              <a:t>Nárůst </a:t>
            </a:r>
            <a:r>
              <a:rPr lang="cs-CZ" sz="2200" dirty="0"/>
              <a:t>splatné částky má však svou hranici – graf závislosti budoucí hodnoty kapitálu za jeden rok na počtu úrokových období během jednoho ruky vypadá následovně: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2280" y="3581459"/>
            <a:ext cx="424815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2707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2102</TotalTime>
  <Words>298</Words>
  <Application>Microsoft Office PowerPoint</Application>
  <PresentationFormat>Předvádění na obrazovce (4:3)</PresentationFormat>
  <Paragraphs>54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Motiv Office</vt:lpstr>
      <vt:lpstr>Finanční a pojistná matematika</vt:lpstr>
      <vt:lpstr>Smíšené úročení</vt:lpstr>
      <vt:lpstr>Smíšené úročení polhůtní</vt:lpstr>
      <vt:lpstr>Příklad</vt:lpstr>
      <vt:lpstr>Příklad</vt:lpstr>
      <vt:lpstr>Příklad</vt:lpstr>
      <vt:lpstr>Příklad</vt:lpstr>
      <vt:lpstr>Spojité úročení – úroková intenzita</vt:lpstr>
      <vt:lpstr>Spojité úročení</vt:lpstr>
      <vt:lpstr>Příklad</vt:lpstr>
      <vt:lpstr>Příklad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ekonometrie</dc:title>
  <dc:creator>Uživatel systému Windows</dc:creator>
  <cp:lastModifiedBy>Iveta Palečková</cp:lastModifiedBy>
  <cp:revision>25</cp:revision>
  <dcterms:created xsi:type="dcterms:W3CDTF">2019-02-19T15:15:01Z</dcterms:created>
  <dcterms:modified xsi:type="dcterms:W3CDTF">2020-01-06T09:45:41Z</dcterms:modified>
</cp:coreProperties>
</file>