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76" r:id="rId6"/>
    <p:sldId id="262" r:id="rId7"/>
    <p:sldId id="259" r:id="rId8"/>
    <p:sldId id="274" r:id="rId9"/>
    <p:sldId id="275" r:id="rId10"/>
    <p:sldId id="277" r:id="rId11"/>
    <p:sldId id="27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5: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Nominální a reálná úroková míra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44158" cy="145172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Vypočtěte </a:t>
            </a:r>
            <a:r>
              <a:rPr lang="cs-CZ" sz="2000" dirty="0"/>
              <a:t>cenu zboží na konci roku, když na začátku roku byla jeho cena </a:t>
            </a:r>
            <a:r>
              <a:rPr lang="cs-CZ" sz="2000" dirty="0" smtClean="0"/>
              <a:t>250 Kč</a:t>
            </a:r>
            <a:r>
              <a:rPr lang="cs-CZ" sz="2000" dirty="0"/>
              <a:t>. Obdrželi jsme </a:t>
            </a:r>
            <a:r>
              <a:rPr lang="cs-CZ" sz="2000" dirty="0" smtClean="0"/>
              <a:t>z uložení částky 250 Kč výnos 10 Kč</a:t>
            </a:r>
            <a:r>
              <a:rPr lang="cs-CZ" sz="2000" dirty="0"/>
              <a:t>, reálná úroková sazba je 1,5 %.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53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44158" cy="1451729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 </a:t>
            </a:r>
            <a:r>
              <a:rPr lang="cs-CZ" sz="2000" dirty="0" smtClean="0"/>
              <a:t>Vypočítejte </a:t>
            </a:r>
            <a:r>
              <a:rPr lang="cs-CZ" sz="2000" dirty="0"/>
              <a:t>míru inflace, víte-li, že nominální úroková míra činí </a:t>
            </a:r>
            <a:r>
              <a:rPr lang="cs-CZ" sz="2000" dirty="0" smtClean="0"/>
              <a:t>2,5 </a:t>
            </a:r>
            <a:r>
              <a:rPr lang="cs-CZ" sz="2000" dirty="0"/>
              <a:t>% a reálna úroková sazba je </a:t>
            </a:r>
            <a:r>
              <a:rPr lang="cs-CZ" sz="2000" dirty="0" smtClean="0"/>
              <a:t>0,3 %.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0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140" y="365127"/>
            <a:ext cx="7426886" cy="1280794"/>
          </a:xfrm>
        </p:spPr>
        <p:txBody>
          <a:bodyPr>
            <a:normAutofit fontScale="90000"/>
          </a:bodyPr>
          <a:lstStyle/>
          <a:p>
            <a:r>
              <a:rPr lang="cs-CZ" dirty="0"/>
              <a:t>Nominální a reálná úroková míra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810692"/>
            <a:ext cx="8410669" cy="4590107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Úrokové sazby, které jsou oficiálně vyhlašované bankami, uvedené ve smlouvách nebo vytištěny na cenných papírech, jsou tzv. nominální úrokové sazby, to znamená takové, v jejichž hodnotě není zohledněna míra inflace. </a:t>
            </a:r>
            <a:endParaRPr lang="cs-CZ" dirty="0" smtClean="0"/>
          </a:p>
          <a:p>
            <a:pPr algn="just"/>
            <a:r>
              <a:rPr lang="cs-CZ" dirty="0" smtClean="0"/>
              <a:t>Reálnou </a:t>
            </a:r>
            <a:r>
              <a:rPr lang="cs-CZ" dirty="0"/>
              <a:t>úrokovou míru dostaneme, pokud do nominální úrokové míry zohledníme míru inflace.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Zohlednění inflace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/>
                  <a:t>Vzorec:</a:t>
                </a:r>
              </a:p>
              <a:p>
                <a:endParaRPr lang="cs-CZ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/>
                          </m:ctrlPr>
                        </m:sSubPr>
                        <m:e>
                          <m:r>
                            <a:rPr lang="cs-CZ" i="1"/>
                            <m:t>𝐶</m:t>
                          </m:r>
                        </m:e>
                        <m:sub>
                          <m:r>
                            <a:rPr lang="cs-CZ" i="1"/>
                            <m:t>𝑛</m:t>
                          </m:r>
                        </m:sub>
                      </m:sSub>
                      <m:r>
                        <a:rPr lang="cs-CZ" i="1"/>
                        <m:t>=</m:t>
                      </m:r>
                      <m:sSub>
                        <m:sSubPr>
                          <m:ctrlPr>
                            <a:rPr lang="cs-CZ" i="1"/>
                          </m:ctrlPr>
                        </m:sSubPr>
                        <m:e>
                          <m:r>
                            <a:rPr lang="cs-CZ" i="1"/>
                            <m:t>𝐶</m:t>
                          </m:r>
                        </m:e>
                        <m:sub>
                          <m:r>
                            <a:rPr lang="cs-CZ" i="1"/>
                            <m:t>0</m:t>
                          </m:r>
                        </m:sub>
                      </m:sSub>
                      <m:r>
                        <a:rPr lang="en-US" i="1"/>
                        <m:t>∗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cs-CZ" i="1"/>
                            <m:t>1+</m:t>
                          </m:r>
                          <m:sSub>
                            <m:sSubPr>
                              <m:ctrlPr>
                                <a:rPr lang="cs-CZ" i="1"/>
                              </m:ctrlPr>
                            </m:sSubPr>
                            <m:e>
                              <m:r>
                                <a:rPr lang="cs-CZ" i="1"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cs-CZ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/>
                        <m:t>∗</m:t>
                      </m:r>
                      <m:r>
                        <a:rPr lang="cs-CZ" i="1"/>
                        <m:t>…</m:t>
                      </m:r>
                      <m:r>
                        <a:rPr lang="en-US" i="1"/>
                        <m:t>∗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cs-CZ" i="1"/>
                            <m:t>1+</m:t>
                          </m:r>
                          <m:sSub>
                            <m:sSubPr>
                              <m:ctrlPr>
                                <a:rPr lang="cs-CZ" i="1"/>
                              </m:ctrlPr>
                            </m:sSubPr>
                            <m:e>
                              <m:r>
                                <a:rPr lang="cs-CZ" i="1"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lang="en-US" i="1"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cs-CZ" sz="2400" dirty="0"/>
              </a:p>
              <a:p>
                <a:endParaRPr lang="en-US" sz="20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/>
                        </m:ctrlPr>
                      </m:sSubPr>
                      <m:e>
                        <m:r>
                          <a:rPr lang="cs-CZ" sz="2000" i="1"/>
                          <m:t>𝐶</m:t>
                        </m:r>
                      </m:e>
                      <m:sub>
                        <m:r>
                          <a:rPr lang="cs-CZ" sz="2000" i="1"/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</a:t>
                </a:r>
                <a:r>
                  <a:rPr lang="cs-CZ" sz="2000" dirty="0"/>
                  <a:t>- budoucí cena zboží a služeb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/>
                        </m:ctrlPr>
                      </m:sSubPr>
                      <m:e>
                        <m:r>
                          <a:rPr lang="cs-CZ" sz="2000" i="1"/>
                          <m:t>𝐶</m:t>
                        </m:r>
                      </m:e>
                      <m:sub>
                        <m:r>
                          <a:rPr lang="cs-CZ" sz="2000" i="1"/>
                          <m:t>0</m:t>
                        </m:r>
                      </m:sub>
                    </m:sSub>
                  </m:oMath>
                </a14:m>
                <a:r>
                  <a:rPr lang="cs-CZ" sz="2000" dirty="0"/>
                  <a:t> - současná cena zboží a služeb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/>
                        </m:ctrlPr>
                      </m:sSubPr>
                      <m:e>
                        <m:r>
                          <a:rPr lang="cs-CZ" sz="2000" i="1"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cs-CZ" sz="2000" i="1"/>
                          <m:t>1</m:t>
                        </m:r>
                      </m:sub>
                    </m:sSub>
                  </m:oMath>
                </a14:m>
                <a:r>
                  <a:rPr lang="cs-CZ" sz="2000" dirty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/>
                        </m:ctrlPr>
                      </m:sSubPr>
                      <m:e>
                        <m:r>
                          <a:rPr lang="cs-CZ" sz="2000" i="1"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sz="2000" i="1"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sz="2000" dirty="0"/>
                  <a:t> - roční míry inflace v letech 1 … </a:t>
                </a:r>
                <a:r>
                  <a:rPr lang="cs-CZ" sz="2000" i="1" dirty="0"/>
                  <a:t>n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dirty="0"/>
              <a:t>Reálná úroková </a:t>
            </a:r>
            <a:r>
              <a:rPr lang="cs-CZ" dirty="0" smtClean="0"/>
              <a:t>míra (1)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cs-CZ" sz="2400" dirty="0"/>
                  <a:t>Reálná úroková míra určuje skutečné zhodnocení uloženého kapitálu – tj. přírůstek kupní síly vkladatele v důsledku odložení spotřeby na pozdější dobu.</a:t>
                </a:r>
              </a:p>
              <a:p>
                <a:pPr algn="just"/>
                <a:endParaRPr lang="cs-CZ" sz="24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/>
                          </m:ctrlPr>
                        </m:sSubPr>
                        <m:e>
                          <m:r>
                            <a:rPr lang="cs-CZ" sz="2400" i="1"/>
                            <m:t>𝑖</m:t>
                          </m:r>
                        </m:e>
                        <m:sub>
                          <m:r>
                            <a:rPr lang="cs-CZ" sz="2400" i="1"/>
                            <m:t>𝑟</m:t>
                          </m:r>
                        </m:sub>
                      </m:sSub>
                      <m:r>
                        <a:rPr lang="cs-CZ" sz="2400" i="1"/>
                        <m:t>=</m:t>
                      </m:r>
                      <m:f>
                        <m:fPr>
                          <m:ctrlPr>
                            <a:rPr lang="cs-CZ" sz="2400" i="1"/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/>
                              </m:ctrlPr>
                            </m:sSubPr>
                            <m:e>
                              <m:r>
                                <a:rPr lang="cs-CZ" sz="2400" i="1"/>
                                <m:t>𝑖</m:t>
                              </m:r>
                            </m:e>
                            <m:sub>
                              <m:r>
                                <a:rPr lang="cs-CZ" sz="2400" i="1"/>
                                <m:t>𝑛</m:t>
                              </m:r>
                            </m:sub>
                          </m:sSub>
                          <m:r>
                            <a:rPr lang="en-US" sz="2400" i="1"/>
                            <m:t>∗</m:t>
                          </m:r>
                          <m:d>
                            <m:dPr>
                              <m:ctrlPr>
                                <a:rPr lang="en-US" sz="2400" i="1"/>
                              </m:ctrlPr>
                            </m:dPr>
                            <m:e>
                              <m:r>
                                <a:rPr lang="cs-CZ" sz="2400" i="1"/>
                                <m:t>1−</m:t>
                              </m:r>
                              <m:r>
                                <a:rPr lang="cs-CZ" sz="2400" i="1"/>
                                <m:t>𝑑</m:t>
                              </m:r>
                            </m:e>
                          </m:d>
                          <m:r>
                            <a:rPr lang="cs-CZ" sz="2400" i="1"/>
                            <m:t>−</m:t>
                          </m:r>
                          <m:r>
                            <a:rPr lang="cs-CZ" sz="2400" i="1"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m:rPr>
                              <m:nor/>
                            </m:rPr>
                            <a:rPr lang="cs-CZ" sz="2400" dirty="0"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cs-CZ" sz="2400" i="1"/>
                            <m:t>1+</m:t>
                          </m:r>
                          <m:r>
                            <a:rPr lang="cs-CZ" sz="2400" i="1"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  <a:p>
                <a:pPr algn="just"/>
                <a:endParaRPr lang="cs-CZ" sz="2400" dirty="0"/>
              </a:p>
              <a:p>
                <a:pPr algn="just"/>
                <a:endParaRPr lang="cs-CZ" sz="2400" i="1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/>
                        </m:ctrlPr>
                      </m:sSubPr>
                      <m:e>
                        <m:r>
                          <a:rPr lang="cs-CZ" sz="2400" i="1"/>
                          <m:t>𝑖</m:t>
                        </m:r>
                      </m:e>
                      <m:sub>
                        <m:r>
                          <a:rPr lang="cs-CZ" sz="2400" i="1"/>
                          <m:t>𝑟</m:t>
                        </m:r>
                      </m:sub>
                    </m:sSub>
                  </m:oMath>
                </a14:m>
                <a:r>
                  <a:rPr lang="cs-CZ" sz="2400" dirty="0"/>
                  <a:t> - reálná úroková sazba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/>
                        </m:ctrlPr>
                      </m:sSubPr>
                      <m:e>
                        <m:r>
                          <a:rPr lang="cs-CZ" sz="2400" i="1"/>
                          <m:t>𝑖</m:t>
                        </m:r>
                      </m:e>
                      <m:sub>
                        <m:r>
                          <a:rPr lang="cs-CZ" sz="2400" i="1"/>
                          <m:t>𝑛</m:t>
                        </m:r>
                      </m:sub>
                    </m:sSub>
                  </m:oMath>
                </a14:m>
                <a:r>
                  <a:rPr lang="cs-CZ" sz="2400" dirty="0"/>
                  <a:t>- nominální úroková sazba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400" i="1"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cs-CZ" sz="2400" dirty="0">
                    <a:ea typeface="Cambria Math" panose="02040503050406030204" pitchFamily="18" charset="0"/>
                  </a:rPr>
                  <a:t> – míra inflace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400" i="1"/>
                      <m:t>𝑑</m:t>
                    </m:r>
                  </m:oMath>
                </a14:m>
                <a:r>
                  <a:rPr lang="cs-CZ" sz="2400" dirty="0"/>
                  <a:t> – srážková daň z úroků</a:t>
                </a:r>
              </a:p>
              <a:p>
                <a:pPr algn="just"/>
                <a:endParaRPr lang="cs-CZ" sz="24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  <a:blipFill>
                <a:blip r:embed="rId2"/>
                <a:stretch>
                  <a:fillRect l="-925" t="-1765" r="-996" b="-46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dirty="0"/>
              <a:t>Reálná úroková </a:t>
            </a:r>
            <a:r>
              <a:rPr lang="cs-CZ" dirty="0" smtClean="0"/>
              <a:t>míra (2)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600" dirty="0"/>
                  <a:t>Níže uvedenou aproximaci lze použít při nízkých mírách inflace.</a:t>
                </a:r>
              </a:p>
              <a:p>
                <a:pPr algn="just"/>
                <a:endParaRPr lang="cs-CZ" sz="2600" i="1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600" i="1"/>
                          </m:ctrlPr>
                        </m:sSubPr>
                        <m:e>
                          <m:r>
                            <a:rPr lang="cs-CZ" sz="2600" i="1"/>
                            <m:t>𝑖</m:t>
                          </m:r>
                        </m:e>
                        <m:sub>
                          <m:r>
                            <a:rPr lang="cs-CZ" sz="2600" i="1"/>
                            <m:t>𝑟</m:t>
                          </m:r>
                        </m:sub>
                      </m:sSub>
                      <m:r>
                        <a:rPr lang="cs-CZ" sz="2600" i="1"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cs-CZ" sz="2600" i="1"/>
                          </m:ctrlPr>
                        </m:sSubPr>
                        <m:e>
                          <m:r>
                            <a:rPr lang="cs-CZ" sz="2600" i="1"/>
                            <m:t>𝑖</m:t>
                          </m:r>
                        </m:e>
                        <m:sub>
                          <m:r>
                            <a:rPr lang="cs-CZ" sz="2600" i="1"/>
                            <m:t>𝑛</m:t>
                          </m:r>
                        </m:sub>
                      </m:sSub>
                      <m:r>
                        <a:rPr lang="en-US" sz="2600" i="1"/>
                        <m:t>∗</m:t>
                      </m:r>
                      <m:d>
                        <m:dPr>
                          <m:ctrlPr>
                            <a:rPr lang="en-US" sz="2600" i="1"/>
                          </m:ctrlPr>
                        </m:dPr>
                        <m:e>
                          <m:r>
                            <a:rPr lang="cs-CZ" sz="2600" i="1"/>
                            <m:t>1−</m:t>
                          </m:r>
                          <m:r>
                            <a:rPr lang="cs-CZ" sz="2600" i="1"/>
                            <m:t>𝑑</m:t>
                          </m:r>
                        </m:e>
                      </m:d>
                      <m:r>
                        <a:rPr lang="cs-CZ" sz="2600" i="1"/>
                        <m:t>−</m:t>
                      </m:r>
                      <m:r>
                        <a:rPr lang="cs-CZ" sz="2600" i="1"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cs-CZ" sz="2600" dirty="0">
                  <a:ea typeface="Cambria Math" panose="02040503050406030204" pitchFamily="18" charset="0"/>
                </a:endParaRPr>
              </a:p>
              <a:p>
                <a:pPr algn="just"/>
                <a:endParaRPr lang="cs-CZ" sz="2000" dirty="0"/>
              </a:p>
              <a:p>
                <a:pPr algn="just"/>
                <a:endParaRPr lang="cs-CZ" sz="20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/>
                        </m:ctrlPr>
                      </m:sSubPr>
                      <m:e>
                        <m:r>
                          <a:rPr lang="cs-CZ" sz="2000" i="1"/>
                          <m:t>𝑖</m:t>
                        </m:r>
                      </m:e>
                      <m:sub>
                        <m:r>
                          <a:rPr lang="cs-CZ" sz="2000" i="1"/>
                          <m:t>𝑟</m:t>
                        </m:r>
                      </m:sub>
                    </m:sSub>
                  </m:oMath>
                </a14:m>
                <a:r>
                  <a:rPr lang="cs-CZ" sz="2000" dirty="0"/>
                  <a:t> - reálná úroková sazba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/>
                        </m:ctrlPr>
                      </m:sSubPr>
                      <m:e>
                        <m:r>
                          <a:rPr lang="cs-CZ" sz="2000" i="1"/>
                          <m:t>𝑖</m:t>
                        </m:r>
                      </m:e>
                      <m:sub>
                        <m:r>
                          <a:rPr lang="cs-CZ" sz="2000" i="1"/>
                          <m:t>𝑛</m:t>
                        </m:r>
                      </m:sub>
                    </m:sSub>
                  </m:oMath>
                </a14:m>
                <a:r>
                  <a:rPr lang="cs-CZ" sz="2000" dirty="0"/>
                  <a:t>- nominální úroková sazba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000" i="1"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cs-CZ" sz="2000" dirty="0">
                    <a:ea typeface="Cambria Math" panose="02040503050406030204" pitchFamily="18" charset="0"/>
                  </a:rPr>
                  <a:t> – míra inflace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cs-CZ" sz="2000" i="1"/>
                      <m:t>𝑑</m:t>
                    </m:r>
                  </m:oMath>
                </a14:m>
                <a:r>
                  <a:rPr lang="cs-CZ" sz="2000" dirty="0"/>
                  <a:t> – srážková daň z úroků</a:t>
                </a:r>
              </a:p>
              <a:p>
                <a:endParaRPr lang="cs-CZ" sz="2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6992" y="1645921"/>
                <a:ext cx="8562854" cy="4836360"/>
              </a:xfrm>
              <a:blipFill>
                <a:blip r:embed="rId2"/>
                <a:stretch>
                  <a:fillRect l="-1068" t="-1892" r="-12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89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7579" y="1564438"/>
            <a:ext cx="8234693" cy="4872575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Jaká byla na konci roku </a:t>
            </a:r>
            <a:r>
              <a:rPr lang="cs-CZ" sz="2000" dirty="0" smtClean="0"/>
              <a:t>2019 </a:t>
            </a:r>
            <a:r>
              <a:rPr lang="cs-CZ" sz="2000" dirty="0"/>
              <a:t>cena zboží, které bylo možno na </a:t>
            </a:r>
            <a:r>
              <a:rPr lang="cs-CZ" sz="2000" dirty="0" smtClean="0"/>
              <a:t>začátku roku 2016 koupit </a:t>
            </a:r>
            <a:r>
              <a:rPr lang="cs-CZ" sz="2000" dirty="0"/>
              <a:t>za 1 000 Kč, jestliže míra inflace byla v roce </a:t>
            </a:r>
            <a:r>
              <a:rPr lang="cs-CZ" sz="2000" dirty="0" smtClean="0"/>
              <a:t>2016 – 0,7 %, v roce 2017 – 2,5 %, v roce 2018 – 2,1 % a v roce 2019 – 2,2 %?</a:t>
            </a:r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566" y="1542890"/>
            <a:ext cx="8144158" cy="1451729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/>
              <a:t>Vypočtěte </a:t>
            </a:r>
            <a:r>
              <a:rPr lang="cs-CZ" sz="2000" dirty="0"/>
              <a:t>reálnou úrokovou sazbu, je-li </a:t>
            </a:r>
          </a:p>
          <a:p>
            <a:pPr lvl="1"/>
            <a:r>
              <a:rPr lang="cs-CZ" sz="2000" dirty="0"/>
              <a:t>nominální úroková sazba </a:t>
            </a:r>
            <a:r>
              <a:rPr lang="cs-CZ" sz="2000" dirty="0" smtClean="0"/>
              <a:t>3 </a:t>
            </a:r>
            <a:r>
              <a:rPr lang="cs-CZ" sz="2000" dirty="0"/>
              <a:t>% a míra inflace </a:t>
            </a:r>
            <a:r>
              <a:rPr lang="cs-CZ" sz="2000" dirty="0" smtClean="0"/>
              <a:t>2,2 </a:t>
            </a:r>
            <a:r>
              <a:rPr lang="cs-CZ" sz="2000" dirty="0"/>
              <a:t>%,	</a:t>
            </a:r>
          </a:p>
          <a:p>
            <a:pPr lvl="1"/>
            <a:r>
              <a:rPr lang="cs-CZ" sz="2000" dirty="0"/>
              <a:t>nominální úroková sazba je </a:t>
            </a:r>
            <a:r>
              <a:rPr lang="cs-CZ" sz="2000" dirty="0" smtClean="0"/>
              <a:t>2,2 </a:t>
            </a:r>
            <a:r>
              <a:rPr lang="cs-CZ" sz="2000" dirty="0"/>
              <a:t>% a míra inflace je </a:t>
            </a:r>
            <a:r>
              <a:rPr lang="cs-CZ" sz="2000" dirty="0" smtClean="0"/>
              <a:t>2,2 %,</a:t>
            </a:r>
          </a:p>
          <a:p>
            <a:pPr lvl="1"/>
            <a:r>
              <a:rPr lang="cs-CZ" sz="2000" dirty="0" smtClean="0"/>
              <a:t>nominální </a:t>
            </a:r>
            <a:r>
              <a:rPr lang="cs-CZ" sz="2000" dirty="0"/>
              <a:t>úroková sazba je </a:t>
            </a:r>
            <a:r>
              <a:rPr lang="cs-CZ" sz="2000" dirty="0" smtClean="0"/>
              <a:t>1,8 </a:t>
            </a:r>
            <a:r>
              <a:rPr lang="cs-CZ" sz="2000" dirty="0"/>
              <a:t>% a míra inflace je </a:t>
            </a:r>
            <a:r>
              <a:rPr lang="cs-CZ" sz="2000" dirty="0" smtClean="0"/>
              <a:t>2,2 </a:t>
            </a:r>
            <a:r>
              <a:rPr lang="cs-CZ" sz="2000" dirty="0"/>
              <a:t>%.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44158" cy="145172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Vypočtěte </a:t>
            </a:r>
            <a:r>
              <a:rPr lang="cs-CZ" sz="2000" dirty="0"/>
              <a:t>nominální úrokovou sazbu, je-li reálná úroková sazba </a:t>
            </a:r>
            <a:r>
              <a:rPr lang="cs-CZ" sz="2000" dirty="0" smtClean="0"/>
              <a:t>0,5 </a:t>
            </a:r>
            <a:r>
              <a:rPr lang="cs-CZ" sz="2000" dirty="0"/>
              <a:t>% a míra inflace je </a:t>
            </a:r>
            <a:r>
              <a:rPr lang="cs-CZ" sz="2000" dirty="0" smtClean="0"/>
              <a:t>2,1 </a:t>
            </a:r>
            <a:r>
              <a:rPr lang="cs-CZ" sz="2000" dirty="0"/>
              <a:t>%.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14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7" y="1645921"/>
            <a:ext cx="8144158" cy="145172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Zboží stálo na začátku roku 1000 Kč a na konci roku stojí 1022 Kč. Pokud bychom si dané zboží nekoupili a místo toho částku 1000 Kč uložili, dostali bychom na konci roku úrok 15 Kč. </a:t>
            </a:r>
            <a:r>
              <a:rPr lang="cs-CZ" sz="2000" dirty="0"/>
              <a:t>Vypočtěte reálnou úrokovou sazbu.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6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2144</TotalTime>
  <Words>284</Words>
  <Application>Microsoft Office PowerPoint</Application>
  <PresentationFormat>Předvádění na obrazovce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Nominální a reálná úroková míra</vt:lpstr>
      <vt:lpstr>Zohlednění inflace</vt:lpstr>
      <vt:lpstr>Reálná úroková míra (1)</vt:lpstr>
      <vt:lpstr>Reálná úroková míra (2)</vt:lpstr>
      <vt:lpstr>Příklad</vt:lpstr>
      <vt:lpstr>Příklad</vt:lpstr>
      <vt:lpstr>Příklad</vt:lpstr>
      <vt:lpstr>Příklad</vt:lpstr>
      <vt:lpstr>Příklad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25</cp:revision>
  <dcterms:created xsi:type="dcterms:W3CDTF">2019-02-19T15:15:01Z</dcterms:created>
  <dcterms:modified xsi:type="dcterms:W3CDTF">2020-01-06T10:54:36Z</dcterms:modified>
</cp:coreProperties>
</file>