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6" r:id="rId6"/>
    <p:sldId id="262" r:id="rId7"/>
    <p:sldId id="259" r:id="rId8"/>
    <p:sldId id="27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6: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Spoření – krátkodobé spoření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140" y="365127"/>
            <a:ext cx="7426886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Spoření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Při spoření jsou zpravidla ukládány v pravidelných intervalech určité dané částky, které jsou úročeny úrokovou sazbou.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modelech spoření se rozlišuje období ukládací a období úrokovací.</a:t>
            </a:r>
          </a:p>
          <a:p>
            <a:pPr algn="just"/>
            <a:r>
              <a:rPr lang="cs-CZ" dirty="0"/>
              <a:t>Budeme předpokládat, že ukládací období je části období úrokovacího, nebo že je shodné s úrokovacím.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872" y="365126"/>
            <a:ext cx="6826312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Spoření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834" y="1825625"/>
            <a:ext cx="8035516" cy="4351338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Podle doby trvání spoření se rozlišuje</a:t>
            </a:r>
            <a:r>
              <a:rPr lang="cs-CZ" altLang="cs-CZ" dirty="0" smtClean="0"/>
              <a:t>:</a:t>
            </a:r>
          </a:p>
          <a:p>
            <a:pPr lvl="1" algn="just"/>
            <a:r>
              <a:rPr lang="cs-CZ" dirty="0" smtClean="0"/>
              <a:t>Spoření </a:t>
            </a:r>
            <a:r>
              <a:rPr lang="cs-CZ" dirty="0"/>
              <a:t>krátkodobé – při kterém doba spoření nepřesáhne jedno úrokovací období.</a:t>
            </a:r>
          </a:p>
          <a:p>
            <a:pPr lvl="1" algn="just"/>
            <a:r>
              <a:rPr lang="cs-CZ" dirty="0"/>
              <a:t>Spoření dlouhodobé – při kterém doba spoření přesáhne jedno úrokovací období.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Podle toho, kdy se spořená částka ukládá na účet:</a:t>
            </a:r>
            <a:endParaRPr lang="cs-CZ" dirty="0"/>
          </a:p>
          <a:p>
            <a:pPr lvl="1" algn="just"/>
            <a:r>
              <a:rPr lang="cs-CZ" dirty="0" smtClean="0"/>
              <a:t>Předlhůtní - částka se ukládá </a:t>
            </a:r>
            <a:r>
              <a:rPr lang="cs-CZ" dirty="0"/>
              <a:t>na počátku příslušného </a:t>
            </a:r>
            <a:r>
              <a:rPr lang="cs-CZ" dirty="0" smtClean="0"/>
              <a:t>období</a:t>
            </a:r>
          </a:p>
          <a:p>
            <a:pPr lvl="1" algn="just"/>
            <a:r>
              <a:rPr lang="cs-CZ" dirty="0" smtClean="0"/>
              <a:t>Polhůtní - částka se ukládá </a:t>
            </a:r>
            <a:r>
              <a:rPr lang="cs-CZ" dirty="0"/>
              <a:t>na konci období.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 fontScale="90000"/>
          </a:bodyPr>
          <a:lstStyle/>
          <a:p>
            <a:r>
              <a:rPr lang="cs-CZ" dirty="0"/>
              <a:t>Krátkodobé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sz="2700" dirty="0"/>
                  <a:t>Krátkodobé</a:t>
                </a:r>
                <a:r>
                  <a:rPr lang="cs-CZ" sz="2400" dirty="0"/>
                  <a:t> </a:t>
                </a:r>
                <a:r>
                  <a:rPr lang="cs-CZ" sz="2700" dirty="0"/>
                  <a:t>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/>
              </a:p>
              <a:p>
                <a:endParaRPr lang="cs-CZ" sz="2700" dirty="0"/>
              </a:p>
              <a:p>
                <a:endParaRPr lang="cs-CZ" sz="2700" dirty="0"/>
              </a:p>
              <a:p>
                <a:r>
                  <a:rPr lang="cs-CZ" sz="2700" dirty="0"/>
                  <a:t>Krátkodobé</a:t>
                </a:r>
                <a:r>
                  <a:rPr lang="cs-CZ" sz="2400" dirty="0"/>
                  <a:t> </a:t>
                </a:r>
                <a:r>
                  <a:rPr lang="cs-CZ" sz="2700" dirty="0"/>
                  <a:t>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000" dirty="0"/>
                  <a:t> – naspořená částka (budoucí hodnota pravidelných plateb), anuita</a:t>
                </a:r>
              </a:p>
              <a:p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000" dirty="0"/>
                  <a:t> – úroková sazba příslušná úrokovému období		      </a:t>
                </a:r>
              </a:p>
              <a:p>
                <a:pPr lvl="1"/>
                <a:r>
                  <a:rPr lang="cs-CZ" sz="1600" dirty="0"/>
                  <a:t>Pozn</a:t>
                </a:r>
                <a:r>
                  <a:rPr lang="cs-CZ" sz="1200" dirty="0"/>
                  <a:t>. Pokud jsou úroky daněny, dosadíme místo 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1200" dirty="0"/>
                  <a:t> 	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cs-CZ" sz="1600" dirty="0"/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000" dirty="0"/>
                  <a:t> – počet úložek za úrokové období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sz="2000" dirty="0"/>
                  <a:t> – velikost jedné úložky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  <a:blipFill>
                <a:blip r:embed="rId2"/>
                <a:stretch>
                  <a:fillRect l="-854" t="-2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 flipV="1">
            <a:off x="3834054" y="5595042"/>
            <a:ext cx="221898" cy="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645921"/>
            <a:ext cx="8562854" cy="4836360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</a:t>
            </a:r>
            <a:r>
              <a:rPr lang="cs-CZ" sz="2000" dirty="0"/>
              <a:t>uspoříme včetně úroků do konce roku, ukládáme-li </a:t>
            </a:r>
            <a:r>
              <a:rPr lang="cs-CZ" sz="2000" dirty="0" smtClean="0"/>
              <a:t>na spořicí účet počátkem </a:t>
            </a:r>
            <a:r>
              <a:rPr lang="cs-CZ" sz="2000" dirty="0"/>
              <a:t>každého měsíce </a:t>
            </a:r>
            <a:r>
              <a:rPr lang="cs-CZ" sz="2000" dirty="0" smtClean="0"/>
              <a:t>500 </a:t>
            </a:r>
            <a:r>
              <a:rPr lang="cs-CZ" sz="2000" dirty="0"/>
              <a:t>Kč při úrokové sazbě </a:t>
            </a:r>
            <a:r>
              <a:rPr lang="cs-CZ" sz="2000" dirty="0" smtClean="0"/>
              <a:t>2,3 %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a banka si ročně účtuje </a:t>
            </a:r>
            <a:r>
              <a:rPr lang="cs-CZ" sz="2000" dirty="0"/>
              <a:t>2</a:t>
            </a:r>
            <a:r>
              <a:rPr lang="cs-CZ" sz="2000" dirty="0" smtClean="0"/>
              <a:t>0 Kč za vedení účtu?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2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234693" cy="4872575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</a:t>
            </a:r>
            <a:r>
              <a:rPr lang="cs-CZ" sz="2000" dirty="0"/>
              <a:t>musíme spořit na počátku každého měsíce, abychom za rok našetřili </a:t>
            </a:r>
            <a:r>
              <a:rPr lang="cs-CZ" sz="2000" dirty="0" smtClean="0"/>
              <a:t>15 000 </a:t>
            </a:r>
            <a:r>
              <a:rPr lang="cs-CZ" sz="2000" dirty="0"/>
              <a:t>Kč při úrokové sazbě </a:t>
            </a:r>
            <a:r>
              <a:rPr lang="cs-CZ" sz="2000" dirty="0" smtClean="0"/>
              <a:t>1,5 </a:t>
            </a:r>
            <a:r>
              <a:rPr lang="cs-CZ" sz="2000" dirty="0"/>
              <a:t>% </a:t>
            </a:r>
            <a:r>
              <a:rPr lang="cs-CZ" sz="2000" dirty="0" err="1" smtClean="0"/>
              <a:t>p.a</a:t>
            </a:r>
            <a:r>
              <a:rPr lang="cs-CZ" sz="2000" dirty="0"/>
              <a:t>.?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834" y="1645921"/>
            <a:ext cx="8175279" cy="1451729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</a:t>
            </a:r>
            <a:r>
              <a:rPr lang="cs-CZ" sz="2000" dirty="0"/>
              <a:t>musíme spořit </a:t>
            </a:r>
            <a:r>
              <a:rPr lang="cs-CZ" sz="2000" dirty="0" smtClean="0"/>
              <a:t>na spořicí účet na </a:t>
            </a:r>
            <a:r>
              <a:rPr lang="cs-CZ" sz="2000" dirty="0"/>
              <a:t>konci každého měsíce, abychom za rok našetřili </a:t>
            </a:r>
            <a:r>
              <a:rPr lang="cs-CZ" sz="2000" dirty="0" smtClean="0"/>
              <a:t>50 000 </a:t>
            </a:r>
            <a:r>
              <a:rPr lang="cs-CZ" sz="2000" dirty="0"/>
              <a:t>Kč při úrokové sazbě </a:t>
            </a:r>
            <a:r>
              <a:rPr lang="cs-CZ" sz="2000" dirty="0" smtClean="0"/>
              <a:t>2 </a:t>
            </a:r>
            <a:r>
              <a:rPr lang="cs-CZ" sz="2000" dirty="0"/>
              <a:t>% </a:t>
            </a:r>
            <a:r>
              <a:rPr lang="cs-CZ" sz="2000" dirty="0" err="1" smtClean="0"/>
              <a:t>p.a</a:t>
            </a:r>
            <a:r>
              <a:rPr lang="cs-CZ" sz="2000" dirty="0" smtClean="0"/>
              <a:t>. a úroky jsou daněny srážkovou daní ve výši 15 %?</a:t>
            </a:r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049" y="1582546"/>
            <a:ext cx="8160744" cy="1260242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Jakou úrokovou sazbou by musel být úročený spořící účet u banky, pokud na něj ukládáme na konci každého čtvrtletí 10 000 Kč a za rok jsme naspořili 41 000 Kč? Předpokládáme roční připisování úroků.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6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2113</TotalTime>
  <Words>274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Spoření (1)</vt:lpstr>
      <vt:lpstr>Spoření (2)</vt:lpstr>
      <vt:lpstr>Krátkodobé spoření – budoucí hodnota anuity</vt:lpstr>
      <vt:lpstr>Příklad</vt:lpstr>
      <vt:lpstr>Příklad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25</cp:revision>
  <dcterms:created xsi:type="dcterms:W3CDTF">2019-02-19T15:15:01Z</dcterms:created>
  <dcterms:modified xsi:type="dcterms:W3CDTF">2020-01-06T10:59:23Z</dcterms:modified>
</cp:coreProperties>
</file>