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76" r:id="rId5"/>
    <p:sldId id="262" r:id="rId6"/>
    <p:sldId id="259" r:id="rId7"/>
    <p:sldId id="27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71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1832811"/>
          </a:xfrm>
        </p:spPr>
        <p:txBody>
          <a:bodyPr>
            <a:noAutofit/>
          </a:bodyPr>
          <a:lstStyle/>
          <a:p>
            <a:r>
              <a:rPr lang="cs-CZ" sz="5000" dirty="0" smtClean="0">
                <a:solidFill>
                  <a:schemeClr val="bg1"/>
                </a:solidFill>
              </a:rPr>
              <a:t>Finanční a pojistná matematika</a:t>
            </a:r>
            <a:endParaRPr lang="cs-CZ" sz="5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601308"/>
            <a:ext cx="5095702" cy="138117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Téma 7: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Spoření – dlouhodobé spoření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2140" y="365127"/>
            <a:ext cx="7426886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Spoření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2139" y="1810692"/>
            <a:ext cx="8410669" cy="4590107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Ukládáme stejnou částku v pravidelných intervalech, která je úročena úrokovou sazbou.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Dlouhodobé spoření znamená, že spoříme déle než jedno úrokovací období.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Dlouhodobé spoření rozlišujeme podle </a:t>
            </a:r>
            <a:r>
              <a:rPr lang="cs-CZ" dirty="0"/>
              <a:t>toho, kdy se spořená částka ukládá na </a:t>
            </a:r>
            <a:r>
              <a:rPr lang="cs-CZ" dirty="0" smtClean="0"/>
              <a:t>účet na:</a:t>
            </a:r>
            <a:endParaRPr lang="cs-CZ" dirty="0"/>
          </a:p>
          <a:p>
            <a:pPr lvl="1" algn="just"/>
            <a:r>
              <a:rPr lang="cs-CZ" dirty="0" smtClean="0"/>
              <a:t>předlhůtní </a:t>
            </a:r>
            <a:r>
              <a:rPr lang="cs-CZ" dirty="0"/>
              <a:t>- částka se ukládá na počátku příslušného </a:t>
            </a:r>
            <a:r>
              <a:rPr lang="cs-CZ" dirty="0" smtClean="0"/>
              <a:t>období,</a:t>
            </a:r>
            <a:endParaRPr lang="cs-CZ" dirty="0"/>
          </a:p>
          <a:p>
            <a:pPr lvl="1" algn="just"/>
            <a:r>
              <a:rPr lang="cs-CZ" dirty="0" smtClean="0"/>
              <a:t>polhůtní </a:t>
            </a:r>
            <a:r>
              <a:rPr lang="cs-CZ" dirty="0"/>
              <a:t>- částka se ukládá na konci období.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421" y="365126"/>
            <a:ext cx="7320292" cy="1038161"/>
          </a:xfrm>
        </p:spPr>
        <p:txBody>
          <a:bodyPr>
            <a:normAutofit fontScale="90000"/>
          </a:bodyPr>
          <a:lstStyle/>
          <a:p>
            <a:r>
              <a:rPr lang="cs-CZ" dirty="0"/>
              <a:t>Dlouhodobé spoření – budoucí hodnota anuity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16992" y="1645921"/>
                <a:ext cx="8562854" cy="4836360"/>
              </a:xfrm>
            </p:spPr>
            <p:txBody>
              <a:bodyPr>
                <a:noAutofit/>
              </a:bodyPr>
              <a:lstStyle/>
              <a:p>
                <a:r>
                  <a:rPr lang="cs-CZ" sz="2400" dirty="0"/>
                  <a:t>Dlouhodobé spoření předlhůtní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  <a:p>
                <a:endParaRPr lang="cs-CZ" sz="2400" dirty="0"/>
              </a:p>
              <a:p>
                <a:r>
                  <a:rPr lang="cs-CZ" sz="2400" dirty="0"/>
                  <a:t>Dlouhodobé spoření polhůtní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  <a:p>
                <a:endParaRPr lang="cs-CZ" sz="2000" dirty="0"/>
              </a:p>
              <a:p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cs-CZ" sz="2000" dirty="0"/>
                  <a:t> – naspořená částka (budoucí hodnota pravidelných plateb)</a:t>
                </a:r>
              </a:p>
              <a:p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cs-CZ" sz="2000" dirty="0"/>
                  <a:t> – úroková sazba příslušná úrokovému období</a:t>
                </a:r>
              </a:p>
              <a:p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sz="2000" dirty="0"/>
                  <a:t> – počet úrokových období, po které se spoří</a:t>
                </a:r>
              </a:p>
              <a:p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sz="2000" dirty="0"/>
                  <a:t> – velikost jedné pravidelné úložky, anuita</a:t>
                </a:r>
              </a:p>
              <a:p>
                <a:endParaRPr lang="cs-CZ" sz="20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6992" y="1645921"/>
                <a:ext cx="8562854" cy="4836360"/>
              </a:xfrm>
              <a:blipFill>
                <a:blip r:embed="rId2"/>
                <a:stretch>
                  <a:fillRect l="-925" t="-17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6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421" y="365126"/>
            <a:ext cx="7320292" cy="1038161"/>
          </a:xfrm>
        </p:spPr>
        <p:txBody>
          <a:bodyPr>
            <a:normAutofit/>
          </a:bodyPr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6992" y="1645921"/>
            <a:ext cx="8562854" cy="4836360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Kolik </a:t>
            </a:r>
            <a:r>
              <a:rPr lang="cs-CZ" sz="2000" dirty="0"/>
              <a:t>uspoříme za </a:t>
            </a:r>
            <a:r>
              <a:rPr lang="cs-CZ" sz="2000" dirty="0" smtClean="0"/>
              <a:t>6 let, </a:t>
            </a:r>
            <a:r>
              <a:rPr lang="cs-CZ" sz="2000" dirty="0"/>
              <a:t>budeme-li ukládat na počátku každého roku </a:t>
            </a:r>
            <a:r>
              <a:rPr lang="cs-CZ" sz="2000" dirty="0" smtClean="0"/>
              <a:t>7 000 </a:t>
            </a:r>
            <a:r>
              <a:rPr lang="cs-CZ" sz="2000" dirty="0"/>
              <a:t>Kč při neměnné </a:t>
            </a:r>
            <a:r>
              <a:rPr lang="cs-CZ" sz="2000" dirty="0" smtClean="0"/>
              <a:t>2 </a:t>
            </a:r>
            <a:r>
              <a:rPr lang="cs-CZ" sz="2000" dirty="0"/>
              <a:t>% úrokové sazbě </a:t>
            </a:r>
            <a:r>
              <a:rPr lang="cs-CZ" sz="2000" dirty="0" err="1" smtClean="0"/>
              <a:t>p.a</a:t>
            </a:r>
            <a:r>
              <a:rPr lang="cs-CZ" sz="2000" dirty="0"/>
              <a:t>. a ročním připisování úroků?</a:t>
            </a:r>
          </a:p>
          <a:p>
            <a:pPr marL="45720" lvl="0" indent="0" algn="just">
              <a:buNone/>
            </a:pPr>
            <a:r>
              <a:rPr lang="cs-CZ" sz="2000" dirty="0"/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526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7580" y="283645"/>
            <a:ext cx="7160375" cy="1280794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7579" y="1564438"/>
            <a:ext cx="8234693" cy="4872575"/>
          </a:xfrm>
        </p:spPr>
        <p:txBody>
          <a:bodyPr>
            <a:normAutofit/>
          </a:bodyPr>
          <a:lstStyle/>
          <a:p>
            <a:pPr algn="just"/>
            <a:r>
              <a:rPr lang="cs-CZ" sz="1800" dirty="0" smtClean="0"/>
              <a:t>Za </a:t>
            </a:r>
            <a:r>
              <a:rPr lang="cs-CZ" sz="1800" dirty="0"/>
              <a:t>pět let plánujeme nákup nového automobilu. Značka, kterou jsme si vybrali, má dle prognózy vývoje cen stát v té době 8</a:t>
            </a:r>
            <a:r>
              <a:rPr lang="cs-CZ" sz="1800" dirty="0" smtClean="0"/>
              <a:t>20 000 </a:t>
            </a:r>
            <a:r>
              <a:rPr lang="cs-CZ" sz="1800" dirty="0"/>
              <a:t>Kč. Kolik musíme tedy spořit na počátku každého roku, abychom za pět let </a:t>
            </a:r>
            <a:r>
              <a:rPr lang="cs-CZ" sz="1800" dirty="0" smtClean="0"/>
              <a:t>tuto částku naspořili? </a:t>
            </a:r>
            <a:r>
              <a:rPr lang="cs-CZ" sz="1800" dirty="0"/>
              <a:t>Úspory dáváme na </a:t>
            </a:r>
            <a:r>
              <a:rPr lang="cs-CZ" sz="1800" dirty="0" smtClean="0"/>
              <a:t>spořící účet</a:t>
            </a:r>
            <a:r>
              <a:rPr lang="cs-CZ" sz="1800" dirty="0"/>
              <a:t>, úročený sazbou </a:t>
            </a:r>
            <a:r>
              <a:rPr lang="cs-CZ" sz="1800" dirty="0" smtClean="0"/>
              <a:t>2,1 </a:t>
            </a:r>
            <a:r>
              <a:rPr lang="cs-CZ" sz="1800" dirty="0"/>
              <a:t>% </a:t>
            </a:r>
            <a:r>
              <a:rPr lang="cs-CZ" sz="1800" dirty="0" err="1"/>
              <a:t>p.a</a:t>
            </a:r>
            <a:r>
              <a:rPr lang="cs-CZ" sz="1800" dirty="0"/>
              <a:t>. s ročním připisováním </a:t>
            </a:r>
            <a:r>
              <a:rPr lang="cs-CZ" sz="1800" dirty="0" smtClean="0"/>
              <a:t>úroků a úroky jsou zdaněny srážkovou daní ve výši 15 %.</a:t>
            </a:r>
            <a:endParaRPr lang="cs-CZ" sz="1800" dirty="0"/>
          </a:p>
          <a:p>
            <a:pPr marL="45720" lvl="0" indent="0" algn="just">
              <a:buNone/>
            </a:pP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40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6632" y="1635058"/>
            <a:ext cx="8423213" cy="1578922"/>
          </a:xfrm>
        </p:spPr>
        <p:txBody>
          <a:bodyPr>
            <a:noAutofit/>
          </a:bodyPr>
          <a:lstStyle/>
          <a:p>
            <a:pPr lvl="0" algn="just"/>
            <a:r>
              <a:rPr lang="cs-CZ" sz="2000" dirty="0" smtClean="0"/>
              <a:t>Měsíčně spoříme 10 % svého čistého příjmu, který činí 23 500 Kč na spořicí účet. Účet je úročený 1,8 % </a:t>
            </a:r>
            <a:r>
              <a:rPr lang="cs-CZ" sz="2000" dirty="0" err="1" smtClean="0"/>
              <a:t>p.a</a:t>
            </a:r>
            <a:r>
              <a:rPr lang="cs-CZ" sz="2000" dirty="0" smtClean="0"/>
              <a:t>. s měsíčním připisováním úroků. Jakou částku naspoříme na konci roku, pokud spoříme:</a:t>
            </a:r>
            <a:endParaRPr lang="cs-CZ" sz="2000" dirty="0"/>
          </a:p>
          <a:p>
            <a:pPr lvl="1" algn="just"/>
            <a:r>
              <a:rPr lang="cs-CZ" sz="2000" dirty="0"/>
              <a:t>a) počátkem každého měsíce,</a:t>
            </a:r>
          </a:p>
          <a:p>
            <a:pPr lvl="1" algn="just"/>
            <a:r>
              <a:rPr lang="cs-CZ" sz="2000" dirty="0"/>
              <a:t>b) koncem každého měsíce?</a:t>
            </a:r>
          </a:p>
          <a:p>
            <a:pPr marL="45720" lvl="0" indent="0" algn="just">
              <a:buNone/>
            </a:pPr>
            <a:r>
              <a:rPr lang="cs-CZ" sz="2000" dirty="0"/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62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5687" y="1645922"/>
            <a:ext cx="7898728" cy="952424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/>
              <a:t>Za jak dlouho uspoříme </a:t>
            </a:r>
            <a:r>
              <a:rPr lang="cs-CZ" sz="2000" dirty="0" smtClean="0"/>
              <a:t>82 230 Kč, pokud vždy na konci roku ukládáme 13 200 Kč na spořicí účet. Účet je úročený 1,5 % </a:t>
            </a:r>
            <a:r>
              <a:rPr lang="cs-CZ" sz="2000" dirty="0" err="1" smtClean="0"/>
              <a:t>p.a</a:t>
            </a:r>
            <a:r>
              <a:rPr lang="cs-CZ" sz="2000" dirty="0" smtClean="0"/>
              <a:t>. 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452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2134</TotalTime>
  <Words>255</Words>
  <Application>Microsoft Office PowerPoint</Application>
  <PresentationFormat>Předvádění na obrazovce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Motiv Office</vt:lpstr>
      <vt:lpstr>Finanční a pojistná matematika</vt:lpstr>
      <vt:lpstr>Spoření</vt:lpstr>
      <vt:lpstr>Dlouhodobé spoření – budoucí hodnota anuity</vt:lpstr>
      <vt:lpstr>Příklad</vt:lpstr>
      <vt:lpstr>Příklad</vt:lpstr>
      <vt:lpstr>Příklad</vt:lpstr>
      <vt:lpstr>Příklad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31</cp:revision>
  <dcterms:created xsi:type="dcterms:W3CDTF">2019-02-19T15:15:01Z</dcterms:created>
  <dcterms:modified xsi:type="dcterms:W3CDTF">2020-01-06T11:19:02Z</dcterms:modified>
</cp:coreProperties>
</file>