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0" r:id="rId4"/>
    <p:sldId id="279" r:id="rId5"/>
    <p:sldId id="262" r:id="rId6"/>
    <p:sldId id="278" r:id="rId7"/>
    <p:sldId id="259" r:id="rId8"/>
    <p:sldId id="277" r:id="rId9"/>
    <p:sldId id="28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smtClean="0">
                <a:solidFill>
                  <a:schemeClr val="bg1"/>
                </a:solidFill>
              </a:rPr>
              <a:t>Téma </a:t>
            </a:r>
            <a:r>
              <a:rPr lang="cs-CZ" smtClean="0">
                <a:solidFill>
                  <a:schemeClr val="bg1"/>
                </a:solidFill>
              </a:rPr>
              <a:t>8: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Spoření – kombinace krátkodobého a dlouhodobého spoření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 fontScale="90000"/>
          </a:bodyPr>
          <a:lstStyle/>
          <a:p>
            <a:r>
              <a:rPr lang="cs-CZ" dirty="0"/>
              <a:t>Kombinace krátkodobého a dlouhodobého </a:t>
            </a:r>
            <a:r>
              <a:rPr lang="cs-CZ" dirty="0" smtClean="0"/>
              <a:t>spoření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901227"/>
            <a:ext cx="8562854" cy="458105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dirty="0"/>
              <a:t>Kombinace krátkodobého a dlouhodobého spoření se používá v případě, že chceme zjistit, kolik uspoříme do konce </a:t>
            </a:r>
            <a:r>
              <a:rPr lang="cs-CZ" i="1" dirty="0"/>
              <a:t>n</a:t>
            </a:r>
            <a:r>
              <a:rPr lang="cs-CZ" dirty="0"/>
              <a:t>-</a:t>
            </a:r>
            <a:r>
              <a:rPr lang="cs-CZ" dirty="0" err="1"/>
              <a:t>tého</a:t>
            </a:r>
            <a:r>
              <a:rPr lang="cs-CZ" dirty="0"/>
              <a:t> období, jestliže ukládáme </a:t>
            </a:r>
            <a:r>
              <a:rPr lang="cs-CZ" i="1" dirty="0"/>
              <a:t>m</a:t>
            </a:r>
            <a:r>
              <a:rPr lang="cs-CZ" dirty="0"/>
              <a:t>-krát za jedno úrokové období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 fontScale="90000"/>
          </a:bodyPr>
          <a:lstStyle/>
          <a:p>
            <a:r>
              <a:rPr lang="cs-CZ" dirty="0"/>
              <a:t>Kombinace krátkodobého a dlouhodobého </a:t>
            </a:r>
            <a:r>
              <a:rPr lang="cs-CZ" dirty="0" smtClean="0"/>
              <a:t>spoření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964601"/>
            <a:ext cx="8562854" cy="4517679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dirty="0" smtClean="0"/>
              <a:t>Tento </a:t>
            </a:r>
            <a:r>
              <a:rPr lang="cs-CZ" dirty="0"/>
              <a:t>problém rozdělíme opět podle toho, zda ukládáme na počátku nebo na konci určité části, tedy </a:t>
            </a:r>
            <a:r>
              <a:rPr lang="cs-CZ" i="1" dirty="0"/>
              <a:t>m</a:t>
            </a:r>
            <a:r>
              <a:rPr lang="cs-CZ" dirty="0"/>
              <a:t>-</a:t>
            </a:r>
            <a:r>
              <a:rPr lang="cs-CZ" dirty="0" err="1"/>
              <a:t>tiny</a:t>
            </a:r>
            <a:r>
              <a:rPr lang="cs-CZ" dirty="0"/>
              <a:t> úrokového období, což znamená, </a:t>
            </a:r>
            <a:r>
              <a:rPr lang="cs-CZ" dirty="0" smtClean="0"/>
              <a:t>že:</a:t>
            </a:r>
            <a:endParaRPr lang="cs-CZ" dirty="0"/>
          </a:p>
          <a:p>
            <a:pPr lvl="1" algn="just">
              <a:spcBef>
                <a:spcPts val="1200"/>
              </a:spcBef>
            </a:pPr>
            <a:r>
              <a:rPr lang="cs-CZ" dirty="0"/>
              <a:t>budeme aplikovat vztah buď pro krátkodobé spoření </a:t>
            </a:r>
            <a:r>
              <a:rPr lang="cs-CZ" dirty="0" smtClean="0"/>
              <a:t>předlhůtní (ukládáme částku na počátku období),</a:t>
            </a:r>
            <a:endParaRPr lang="cs-CZ" dirty="0"/>
          </a:p>
          <a:p>
            <a:pPr lvl="1" algn="just">
              <a:spcBef>
                <a:spcPts val="1200"/>
              </a:spcBef>
            </a:pPr>
            <a:r>
              <a:rPr lang="cs-CZ" dirty="0"/>
              <a:t>nebo pro krátkodobé spoření </a:t>
            </a:r>
            <a:r>
              <a:rPr lang="cs-CZ" dirty="0" smtClean="0"/>
              <a:t>polhůtní (ukládáme částku na konci období).</a:t>
            </a:r>
          </a:p>
          <a:p>
            <a:pPr lvl="1" algn="just">
              <a:spcBef>
                <a:spcPts val="1200"/>
              </a:spcBef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3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dirty="0" smtClean="0"/>
              <a:t>Vzorce: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cs-CZ" sz="2000" dirty="0" smtClean="0"/>
                  <a:t>Předlhůtní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endParaRPr lang="cs-CZ" sz="2000" dirty="0" smtClean="0"/>
              </a:p>
              <a:p>
                <a:endParaRPr lang="cs-CZ" sz="2000" dirty="0"/>
              </a:p>
              <a:p>
                <a:r>
                  <a:rPr lang="cs-CZ" sz="2000" dirty="0"/>
                  <a:t>Polhůtní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000" dirty="0" smtClean="0"/>
                  <a:t> </a:t>
                </a:r>
                <a:r>
                  <a:rPr lang="cs-CZ" sz="2000" dirty="0"/>
                  <a:t>– naspořená částka (budoucí hodnota pravidelných plateb</a:t>
                </a:r>
                <a:r>
                  <a:rPr lang="cs-CZ" sz="2000" dirty="0" smtClean="0"/>
                  <a:t>)</a:t>
                </a:r>
                <a:endParaRPr lang="cs-CZ" sz="2000" dirty="0"/>
              </a:p>
              <a:p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000" dirty="0"/>
                  <a:t> – úroková sazba příslušná úrokovému období		      </a:t>
                </a:r>
              </a:p>
              <a:p>
                <a:pPr lvl="1"/>
                <a:r>
                  <a:rPr lang="cs-CZ" sz="1600" dirty="0"/>
                  <a:t>Pozn</a:t>
                </a:r>
                <a:r>
                  <a:rPr lang="cs-CZ" sz="1200" dirty="0"/>
                  <a:t>. Pokud jsou úroky daněny, dosadíme místo 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1200" dirty="0"/>
                  <a:t> 	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 ∗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cs-CZ" sz="1600" dirty="0"/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000" dirty="0"/>
                  <a:t> – počet úložek za úrokové </a:t>
                </a:r>
                <a:r>
                  <a:rPr lang="cs-CZ" sz="2000" dirty="0" smtClean="0"/>
                  <a:t>období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– počet úrokových období, po které se spoří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cs-CZ" sz="2000" dirty="0"/>
                  <a:t> – velikost jedné úložky</a:t>
                </a:r>
              </a:p>
              <a:p>
                <a:pPr marL="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  <a:blipFill>
                <a:blip r:embed="rId2"/>
                <a:stretch>
                  <a:fillRect l="-356" t="-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7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579" y="1564438"/>
            <a:ext cx="8234693" cy="4872575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/>
              <a:t>Naspořená </a:t>
            </a:r>
            <a:r>
              <a:rPr lang="cs-CZ" sz="2000" b="1" dirty="0"/>
              <a:t>částka při více úložkách v úrokovém </a:t>
            </a:r>
            <a:r>
              <a:rPr lang="cs-CZ" sz="2000" b="1" dirty="0" smtClean="0"/>
              <a:t>období</a:t>
            </a:r>
          </a:p>
          <a:p>
            <a:pPr algn="just"/>
            <a:r>
              <a:rPr lang="cs-CZ" sz="2000" dirty="0" smtClean="0"/>
              <a:t>Kolik </a:t>
            </a:r>
            <a:r>
              <a:rPr lang="cs-CZ" sz="2000" dirty="0"/>
              <a:t>uspoříme za </a:t>
            </a:r>
            <a:r>
              <a:rPr lang="cs-CZ" sz="2000" dirty="0" smtClean="0"/>
              <a:t>5 let, </a:t>
            </a:r>
            <a:r>
              <a:rPr lang="cs-CZ" sz="2000" dirty="0"/>
              <a:t>spoříme-li </a:t>
            </a:r>
            <a:r>
              <a:rPr lang="cs-CZ" sz="2000" dirty="0" smtClean="0"/>
              <a:t>na konci </a:t>
            </a:r>
            <a:r>
              <a:rPr lang="cs-CZ" sz="2000" dirty="0"/>
              <a:t>každého měsíce 1 </a:t>
            </a:r>
            <a:r>
              <a:rPr lang="cs-CZ" sz="2000" dirty="0" smtClean="0"/>
              <a:t>200 </a:t>
            </a:r>
            <a:r>
              <a:rPr lang="cs-CZ" sz="2000" dirty="0"/>
              <a:t>Kč při </a:t>
            </a:r>
            <a:r>
              <a:rPr lang="cs-CZ" sz="2000" dirty="0" smtClean="0"/>
              <a:t>neměnné úrokové sazbě 1,2 % </a:t>
            </a:r>
            <a:r>
              <a:rPr lang="cs-CZ" sz="2000" dirty="0" err="1" smtClean="0"/>
              <a:t>p.a</a:t>
            </a:r>
            <a:r>
              <a:rPr lang="cs-CZ" sz="2000" dirty="0" smtClean="0"/>
              <a:t>.? </a:t>
            </a:r>
            <a:r>
              <a:rPr lang="cs-CZ" sz="2000" dirty="0"/>
              <a:t>Předpokládáme roční připisování úroků.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579" y="1564438"/>
            <a:ext cx="8162267" cy="4872575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/>
              <a:t>Výše </a:t>
            </a:r>
            <a:r>
              <a:rPr lang="cs-CZ" sz="2000" b="1" dirty="0"/>
              <a:t>úložky ukládané vícekrát v úrokovém </a:t>
            </a:r>
            <a:r>
              <a:rPr lang="cs-CZ" sz="2000" b="1" dirty="0" smtClean="0"/>
              <a:t>období</a:t>
            </a:r>
          </a:p>
          <a:p>
            <a:pPr algn="just"/>
            <a:r>
              <a:rPr lang="cs-CZ" sz="2000" dirty="0" smtClean="0"/>
              <a:t>Za 10 let si chceme naspořit 500 000 Kč. </a:t>
            </a:r>
            <a:r>
              <a:rPr lang="cs-CZ" sz="2000" dirty="0"/>
              <a:t>Kolik musíme spořit počátkem každého </a:t>
            </a:r>
            <a:r>
              <a:rPr lang="cs-CZ" sz="2000" dirty="0" smtClean="0"/>
              <a:t>pololetí, </a:t>
            </a:r>
            <a:r>
              <a:rPr lang="cs-CZ" sz="2000" dirty="0"/>
              <a:t>abychom </a:t>
            </a:r>
            <a:r>
              <a:rPr lang="cs-CZ" sz="2000" dirty="0" smtClean="0"/>
              <a:t>tuto částku naspořili. Spořicí účet je úročený 1,5 %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(roční připisování úroků) a úroky jsou daněny 15 % srážkovou daní. </a:t>
            </a:r>
            <a:endParaRPr lang="cs-CZ" sz="2000" dirty="0"/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4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44158" cy="1451729"/>
          </a:xfrm>
        </p:spPr>
        <p:txBody>
          <a:bodyPr>
            <a:normAutofit/>
          </a:bodyPr>
          <a:lstStyle/>
          <a:p>
            <a:pPr lvl="0"/>
            <a:r>
              <a:rPr lang="cs-CZ" sz="2000" b="1" dirty="0" smtClean="0"/>
              <a:t>Doba spoření</a:t>
            </a:r>
          </a:p>
          <a:p>
            <a:pPr algn="just"/>
            <a:r>
              <a:rPr lang="cs-CZ" sz="2000" dirty="0"/>
              <a:t>Jak dlouho </a:t>
            </a:r>
            <a:r>
              <a:rPr lang="cs-CZ" sz="2000" dirty="0" smtClean="0"/>
              <a:t>musíme spořit koncem </a:t>
            </a:r>
            <a:r>
              <a:rPr lang="cs-CZ" sz="2000" dirty="0"/>
              <a:t>každého měsíce </a:t>
            </a:r>
            <a:r>
              <a:rPr lang="cs-CZ" sz="2000" dirty="0" smtClean="0"/>
              <a:t>800 </a:t>
            </a:r>
            <a:r>
              <a:rPr lang="cs-CZ" sz="2000" dirty="0"/>
              <a:t>Kč, </a:t>
            </a:r>
            <a:r>
              <a:rPr lang="cs-CZ" sz="2000" dirty="0" smtClean="0"/>
              <a:t>abychom naspořili 50 000 Kč. Spoříme na účet úročený 2 %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(roční připisování úroků). 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44158" cy="1451729"/>
          </a:xfrm>
        </p:spPr>
        <p:txBody>
          <a:bodyPr>
            <a:normAutofit/>
          </a:bodyPr>
          <a:lstStyle/>
          <a:p>
            <a:pPr lvl="0" algn="just"/>
            <a:r>
              <a:rPr lang="cs-CZ" sz="2000" b="1" dirty="0" smtClean="0"/>
              <a:t>Naspořená </a:t>
            </a:r>
            <a:r>
              <a:rPr lang="cs-CZ" sz="2000" b="1" dirty="0"/>
              <a:t>částka při připisování úroků vícekrát v </a:t>
            </a:r>
            <a:r>
              <a:rPr lang="cs-CZ" sz="2000" b="1" dirty="0" smtClean="0"/>
              <a:t>roce</a:t>
            </a:r>
          </a:p>
          <a:p>
            <a:pPr algn="just"/>
            <a:r>
              <a:rPr lang="cs-CZ" sz="2000" dirty="0"/>
              <a:t>Kolik naspoříme za </a:t>
            </a:r>
            <a:r>
              <a:rPr lang="cs-CZ" sz="2000" dirty="0" smtClean="0"/>
              <a:t>5 let, </a:t>
            </a:r>
            <a:r>
              <a:rPr lang="cs-CZ" sz="2000" dirty="0"/>
              <a:t>ukládáme-li počátkem každého měsíce </a:t>
            </a:r>
            <a:r>
              <a:rPr lang="cs-CZ" sz="2000" dirty="0" smtClean="0"/>
              <a:t>600 </a:t>
            </a:r>
            <a:r>
              <a:rPr lang="cs-CZ" sz="2000" dirty="0"/>
              <a:t>Kč při úrokové sazbě </a:t>
            </a:r>
            <a:r>
              <a:rPr lang="cs-CZ" sz="2000" dirty="0" smtClean="0"/>
              <a:t>1,9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a čtvrtletním </a:t>
            </a:r>
            <a:r>
              <a:rPr lang="cs-CZ" sz="2000" dirty="0" smtClean="0"/>
              <a:t>připisování úroků?</a:t>
            </a: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lvl="0"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44158" cy="1451729"/>
          </a:xfrm>
        </p:spPr>
        <p:txBody>
          <a:bodyPr>
            <a:normAutofit/>
          </a:bodyPr>
          <a:lstStyle/>
          <a:p>
            <a:pPr lvl="0" algn="just"/>
            <a:r>
              <a:rPr lang="cs-CZ" sz="2000" b="1" dirty="0" smtClean="0"/>
              <a:t>Naspořená </a:t>
            </a:r>
            <a:r>
              <a:rPr lang="cs-CZ" sz="2000" b="1" dirty="0"/>
              <a:t>částka při připisování úroků vícekrát v </a:t>
            </a:r>
            <a:r>
              <a:rPr lang="cs-CZ" sz="2000" b="1" dirty="0" smtClean="0"/>
              <a:t>roce</a:t>
            </a:r>
          </a:p>
          <a:p>
            <a:pPr algn="just"/>
            <a:r>
              <a:rPr lang="cs-CZ" sz="2000" dirty="0"/>
              <a:t>Kolik naspoříme za </a:t>
            </a:r>
            <a:r>
              <a:rPr lang="cs-CZ" sz="2000" dirty="0" smtClean="0"/>
              <a:t>8 let, </a:t>
            </a:r>
            <a:r>
              <a:rPr lang="cs-CZ" sz="2000" dirty="0"/>
              <a:t>ukládáme-li </a:t>
            </a:r>
            <a:r>
              <a:rPr lang="cs-CZ" sz="2000" dirty="0" smtClean="0"/>
              <a:t>koncem </a:t>
            </a:r>
            <a:r>
              <a:rPr lang="cs-CZ" sz="2000" dirty="0"/>
              <a:t>každého </a:t>
            </a:r>
            <a:r>
              <a:rPr lang="cs-CZ" sz="2000" dirty="0" smtClean="0"/>
              <a:t>čtvrtletí 1 500 </a:t>
            </a:r>
            <a:r>
              <a:rPr lang="cs-CZ" sz="2000" dirty="0"/>
              <a:t>Kč při úrokové sazbě </a:t>
            </a:r>
            <a:r>
              <a:rPr lang="cs-CZ" sz="2000" dirty="0" smtClean="0"/>
              <a:t>1,8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a </a:t>
            </a:r>
            <a:r>
              <a:rPr lang="cs-CZ" sz="2000" dirty="0" smtClean="0"/>
              <a:t>pololetním připisování úroků? Úroky jsou daněny 15 </a:t>
            </a:r>
            <a:r>
              <a:rPr lang="cs-CZ" sz="2000" smtClean="0"/>
              <a:t>% srážkovou daní.</a:t>
            </a: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lvl="0"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1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4596</TotalTime>
  <Words>317</Words>
  <Application>Microsoft Office PowerPoint</Application>
  <PresentationFormat>Předvádění na obrazovce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Kombinace krátkodobého a dlouhodobého spoření (1)</vt:lpstr>
      <vt:lpstr>Kombinace krátkodobého a dlouhodobého spoření (2)</vt:lpstr>
      <vt:lpstr>Vzorce:</vt:lpstr>
      <vt:lpstr>Příklad</vt:lpstr>
      <vt:lpstr>Příklad</vt:lpstr>
      <vt:lpstr>Příklad</vt:lpstr>
      <vt:lpstr>Příklad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32</cp:revision>
  <dcterms:created xsi:type="dcterms:W3CDTF">2019-02-19T15:15:01Z</dcterms:created>
  <dcterms:modified xsi:type="dcterms:W3CDTF">2020-01-06T11:00:32Z</dcterms:modified>
</cp:coreProperties>
</file>