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74" r:id="rId5"/>
    <p:sldId id="260" r:id="rId6"/>
    <p:sldId id="262" r:id="rId7"/>
    <p:sldId id="261" r:id="rId8"/>
    <p:sldId id="276" r:id="rId9"/>
    <p:sldId id="277" r:id="rId10"/>
    <p:sldId id="27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7604" autoAdjust="0"/>
  </p:normalViewPr>
  <p:slideViewPr>
    <p:cSldViewPr snapToGrid="0">
      <p:cViewPr varScale="1">
        <p:scale>
          <a:sx n="143" d="100"/>
          <a:sy n="143" d="100"/>
        </p:scale>
        <p:origin x="2280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8720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109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6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233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24289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106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2979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3050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6777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589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4780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E1C2E-FDD5-4489-A76C-825E2CFA9C73}" type="datetimeFigureOut">
              <a:rPr lang="cs-CZ" smtClean="0"/>
              <a:t>24.05.2020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69E8-7716-40AE-989D-78DEF5E832A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1228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8223" y="417122"/>
            <a:ext cx="5891632" cy="6166557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90451" y="1138989"/>
            <a:ext cx="4991793" cy="1832811"/>
          </a:xfrm>
        </p:spPr>
        <p:txBody>
          <a:bodyPr>
            <a:noAutofit/>
          </a:bodyPr>
          <a:lstStyle/>
          <a:p>
            <a:r>
              <a:rPr lang="cs-CZ" sz="5000" dirty="0" smtClean="0">
                <a:solidFill>
                  <a:schemeClr val="bg1"/>
                </a:solidFill>
              </a:rPr>
              <a:t>Finanční a pojistná matematika</a:t>
            </a:r>
            <a:endParaRPr lang="cs-CZ" sz="5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90451" y="4601308"/>
            <a:ext cx="5095702" cy="1381176"/>
          </a:xfrm>
        </p:spPr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Téma 1: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Důchody – 1. část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Důchod dočasný</a:t>
            </a:r>
            <a:endParaRPr lang="cs-CZ" dirty="0">
              <a:solidFill>
                <a:schemeClr val="bg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28617" y="255750"/>
            <a:ext cx="1699500" cy="1325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163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578" y="2625000"/>
            <a:ext cx="8004112" cy="1306920"/>
          </a:xfrm>
        </p:spPr>
        <p:txBody>
          <a:bodyPr>
            <a:normAutofit/>
          </a:bodyPr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68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160375" cy="1280794"/>
          </a:xfrm>
        </p:spPr>
        <p:txBody>
          <a:bodyPr/>
          <a:lstStyle/>
          <a:p>
            <a:r>
              <a:rPr lang="cs-CZ" dirty="0" smtClean="0"/>
              <a:t>Důchody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7001" y="1810692"/>
            <a:ext cx="8485807" cy="4590107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dirty="0"/>
              <a:t>Důchod je pravidelná platba ve stejné výši, která se nazývá anuita (výplata důchodu).</a:t>
            </a:r>
          </a:p>
          <a:p>
            <a:pPr marL="0" indent="0" algn="just">
              <a:buNone/>
            </a:pPr>
            <a:r>
              <a:rPr lang="cs-CZ" dirty="0"/>
              <a:t> </a:t>
            </a:r>
          </a:p>
          <a:p>
            <a:pPr algn="just"/>
            <a:r>
              <a:rPr lang="cs-CZ" b="1" dirty="0"/>
              <a:t>Podle okamžiku, kdy jsou anuity placeny, rozlišujeme důchod:</a:t>
            </a:r>
          </a:p>
          <a:p>
            <a:pPr lvl="1" algn="just"/>
            <a:r>
              <a:rPr lang="cs-CZ" dirty="0"/>
              <a:t>předlhůtní – </a:t>
            </a:r>
            <a:r>
              <a:rPr lang="cs-CZ" dirty="0" smtClean="0"/>
              <a:t>anuita je vyplacena </a:t>
            </a:r>
            <a:r>
              <a:rPr lang="cs-CZ" dirty="0"/>
              <a:t>vždy na počátku určitého časového intervalu,</a:t>
            </a:r>
          </a:p>
          <a:p>
            <a:pPr lvl="1" algn="just"/>
            <a:r>
              <a:rPr lang="cs-CZ" dirty="0"/>
              <a:t>polhůtní – </a:t>
            </a:r>
            <a:r>
              <a:rPr lang="cs-CZ" dirty="0" smtClean="0"/>
              <a:t>anuita je vyplacena </a:t>
            </a:r>
            <a:r>
              <a:rPr lang="cs-CZ" dirty="0"/>
              <a:t>vždy na konci určitého časového intervalu.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Podle délky vyplácení, rozlišujeme důchod:</a:t>
            </a:r>
          </a:p>
          <a:p>
            <a:pPr lvl="1" algn="just"/>
            <a:r>
              <a:rPr lang="cs-CZ" dirty="0"/>
              <a:t>dočasný</a:t>
            </a:r>
            <a:r>
              <a:rPr lang="cs-CZ" i="1" dirty="0"/>
              <a:t> </a:t>
            </a:r>
            <a:r>
              <a:rPr lang="cs-CZ" dirty="0"/>
              <a:t>– důchod je vyplácen jen po určitou, pevně stanovenou dobu,</a:t>
            </a:r>
          </a:p>
          <a:p>
            <a:pPr lvl="1" algn="just"/>
            <a:r>
              <a:rPr lang="cs-CZ" dirty="0"/>
              <a:t>věčný</a:t>
            </a:r>
            <a:r>
              <a:rPr lang="cs-CZ" i="1" dirty="0"/>
              <a:t> </a:t>
            </a:r>
            <a:r>
              <a:rPr lang="cs-CZ" dirty="0"/>
              <a:t>– důchod je vyplácen neomezeně dlouho.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Podle okamžiku, kdy se začne důchod vyplácet, rozlišujeme:</a:t>
            </a:r>
          </a:p>
          <a:p>
            <a:pPr lvl="1" algn="just"/>
            <a:r>
              <a:rPr lang="cs-CZ" dirty="0"/>
              <a:t>důchod bezprostřední – s výplatou důchodu se začne nyní,</a:t>
            </a:r>
          </a:p>
          <a:p>
            <a:pPr lvl="1" algn="just"/>
            <a:r>
              <a:rPr lang="cs-CZ" dirty="0"/>
              <a:t>důchod odložený – výplata důchodu začne až po uplynutí určité doby.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21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Důchod dočasný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3" y="1645920"/>
                <a:ext cx="8427987" cy="4895044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cs-CZ" sz="3400" dirty="0">
                    <a:solidFill>
                      <a:srgbClr val="306E71"/>
                    </a:solidFill>
                  </a:rPr>
                  <a:t>Důchod dočasný </a:t>
                </a:r>
                <a:r>
                  <a:rPr lang="cs-CZ" sz="3400" dirty="0" smtClean="0">
                    <a:solidFill>
                      <a:srgbClr val="306E71"/>
                    </a:solidFill>
                  </a:rPr>
                  <a:t>dlouhodobý předlhůtní</a:t>
                </a:r>
              </a:p>
              <a:p>
                <a14:m>
                  <m:oMath xmlns:m="http://schemas.openxmlformats.org/officeDocument/2006/math">
                    <m:r>
                      <a:rPr lang="cs-CZ" sz="34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sz="3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34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3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sz="34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cs-CZ" sz="3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r>
                  <a:rPr lang="cs-CZ" sz="3400" dirty="0"/>
                  <a:t> </a:t>
                </a:r>
              </a:p>
              <a:p>
                <a:endParaRPr lang="cs-CZ" sz="3400" dirty="0"/>
              </a:p>
              <a:p>
                <a:r>
                  <a:rPr lang="cs-CZ" sz="3400" dirty="0">
                    <a:solidFill>
                      <a:srgbClr val="306E71"/>
                    </a:solidFill>
                  </a:rPr>
                  <a:t>Důchod dočasný dlouhodobý </a:t>
                </a:r>
                <a:r>
                  <a:rPr lang="cs-CZ" sz="3400" dirty="0" smtClean="0">
                    <a:solidFill>
                      <a:srgbClr val="306E71"/>
                    </a:solidFill>
                  </a:rPr>
                  <a:t>polhůtní</a:t>
                </a:r>
                <a:endParaRPr lang="cs-CZ" sz="3400" dirty="0">
                  <a:solidFill>
                    <a:srgbClr val="306E7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34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sz="34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cs-CZ" sz="3400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400" i="1" dirty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cs-CZ" sz="3400" i="1" dirty="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3400" i="1" dirty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sz="34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3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cs-CZ" sz="34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cs-CZ" sz="34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cs-CZ" sz="3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sz="3400" dirty="0" smtClean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100" i="1" dirty="0"/>
                  <a:t>D</a:t>
                </a:r>
                <a:r>
                  <a:rPr lang="cs-CZ" sz="2100" dirty="0"/>
                  <a:t> – počáteční hodnota důchodu (současná hodnota pravidelných plateb)</a:t>
                </a:r>
              </a:p>
              <a:p>
                <a:r>
                  <a:rPr lang="cs-CZ" sz="2100" i="1" dirty="0"/>
                  <a:t>i</a:t>
                </a:r>
                <a:r>
                  <a:rPr lang="cs-CZ" sz="2100" dirty="0"/>
                  <a:t> – úroková sazba v úrokovém období (nemusí být roční)</a:t>
                </a:r>
              </a:p>
              <a:p>
                <a:r>
                  <a:rPr lang="cs-CZ" sz="2100" i="1" dirty="0"/>
                  <a:t>n</a:t>
                </a:r>
                <a:r>
                  <a:rPr lang="cs-CZ" sz="2100" dirty="0"/>
                  <a:t> – počet úrokových období, po která se důchod vyplácí (nemusí se rovnat počtu let)</a:t>
                </a:r>
              </a:p>
              <a:p>
                <a:r>
                  <a:rPr lang="cs-CZ" sz="2100" i="1" dirty="0"/>
                  <a:t>a</a:t>
                </a:r>
                <a:r>
                  <a:rPr lang="cs-CZ" sz="2100" dirty="0"/>
                  <a:t>, </a:t>
                </a:r>
                <a:r>
                  <a:rPr lang="cs-CZ" sz="2100" i="1" dirty="0"/>
                  <a:t>X</a:t>
                </a:r>
                <a:r>
                  <a:rPr lang="cs-CZ" sz="2100" dirty="0"/>
                  <a:t> – velikost jedné pravidelné platby, anuita</a:t>
                </a:r>
              </a:p>
              <a:p>
                <a:r>
                  <a:rPr lang="cs-CZ" sz="2100" i="1" dirty="0"/>
                  <a:t>m</a:t>
                </a:r>
                <a:r>
                  <a:rPr lang="cs-CZ" sz="2100" dirty="0"/>
                  <a:t> – počet plateb za úrokové období</a:t>
                </a:r>
              </a:p>
              <a:p>
                <a:r>
                  <a:rPr lang="cs-CZ" sz="2100" i="1" dirty="0"/>
                  <a:t>v</a:t>
                </a:r>
                <a:r>
                  <a:rPr lang="cs-CZ" sz="2100" dirty="0"/>
                  <a:t> – diskontní faktor </a:t>
                </a:r>
                <a14:m>
                  <m:oMath xmlns:m="http://schemas.openxmlformats.org/officeDocument/2006/math">
                    <m:r>
                      <a:rPr lang="cs-CZ" sz="21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1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1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sz="21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sz="2100" dirty="0"/>
              </a:p>
              <a:p>
                <a:r>
                  <a:rPr lang="cs-CZ" sz="2100" i="1" dirty="0"/>
                  <a:t>P</a:t>
                </a:r>
                <a:r>
                  <a:rPr lang="cs-CZ" sz="2100" dirty="0"/>
                  <a:t> – výše poplatku přepočtená ke konci úrokového období</a:t>
                </a:r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3" y="1645920"/>
                <a:ext cx="8427987" cy="4895044"/>
              </a:xfrm>
              <a:blipFill>
                <a:blip r:embed="rId2"/>
                <a:stretch>
                  <a:fillRect l="-723" t="-2366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83780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02314" y="365126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Důchod dočasný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>
              <a:xfrm>
                <a:off x="402313" y="1557196"/>
                <a:ext cx="8379548" cy="4925085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cs-CZ" sz="3100" dirty="0">
                    <a:solidFill>
                      <a:srgbClr val="306E71"/>
                    </a:solidFill>
                  </a:rPr>
                  <a:t>Důchod dočasný </a:t>
                </a:r>
                <a:r>
                  <a:rPr lang="cs-CZ" sz="3100" dirty="0" smtClean="0">
                    <a:solidFill>
                      <a:srgbClr val="306E71"/>
                    </a:solidFill>
                  </a:rPr>
                  <a:t>kombinovaný předlhůtní</a:t>
                </a:r>
              </a:p>
              <a:p>
                <a14:m>
                  <m:oMath xmlns:m="http://schemas.openxmlformats.org/officeDocument/2006/math">
                    <m:r>
                      <a:rPr lang="cs-CZ" sz="35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sz="35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sz="3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5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35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3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5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35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5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cs-CZ" sz="3500" i="1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cs-CZ" sz="35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35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cs-CZ" sz="35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35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sz="35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sz="35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cs-CZ" sz="35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5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cs-CZ" sz="35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sz="3500" dirty="0"/>
              </a:p>
              <a:p>
                <a:endParaRPr lang="cs-CZ" sz="2400" dirty="0"/>
              </a:p>
              <a:p>
                <a:r>
                  <a:rPr lang="cs-CZ" sz="3100" dirty="0">
                    <a:solidFill>
                      <a:srgbClr val="306E71"/>
                    </a:solidFill>
                  </a:rPr>
                  <a:t>Důchod dočasný </a:t>
                </a:r>
                <a:r>
                  <a:rPr lang="cs-CZ" sz="3100" dirty="0" smtClean="0">
                    <a:solidFill>
                      <a:srgbClr val="306E71"/>
                    </a:solidFill>
                  </a:rPr>
                  <a:t>kombinovaný polhůtní</a:t>
                </a:r>
                <a:endParaRPr lang="cs-CZ" sz="3100" dirty="0">
                  <a:solidFill>
                    <a:srgbClr val="306E71"/>
                  </a:solidFill>
                </a:endParaRPr>
              </a:p>
              <a:p>
                <a14:m>
                  <m:oMath xmlns:m="http://schemas.openxmlformats.org/officeDocument/2006/math">
                    <m:r>
                      <a:rPr lang="cs-CZ" sz="3500" i="1">
                        <a:latin typeface="Cambria Math" panose="02040503050406030204" pitchFamily="18" charset="0"/>
                      </a:rPr>
                      <m:t>𝐷</m:t>
                    </m:r>
                    <m:r>
                      <a:rPr lang="cs-CZ" sz="35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cs-CZ" sz="35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en-US" sz="35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3500" i="1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sz="35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cs-CZ" sz="3500" i="1">
                                <a:latin typeface="Cambria Math" panose="02040503050406030204" pitchFamily="18" charset="0"/>
                              </a:rPr>
                              <m:t>1+</m:t>
                            </m:r>
                            <m:f>
                              <m:fPr>
                                <m:ctrlPr>
                                  <a:rPr lang="cs-CZ" sz="35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cs-CZ" sz="35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  <m:r>
                                  <a:rPr lang="cs-CZ" sz="3500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num>
                              <m:den>
                                <m:r>
                                  <a:rPr lang="cs-CZ" sz="35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sz="3500" i="1">
                                    <a:latin typeface="Cambria Math" panose="02040503050406030204" pitchFamily="18" charset="0"/>
                                  </a:rPr>
                                  <m:t>∗</m:t>
                                </m:r>
                                <m:r>
                                  <a:rPr lang="cs-CZ" sz="3500" i="1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den>
                            </m:f>
                            <m:r>
                              <a:rPr lang="en-US" sz="35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  <m:r>
                              <a:rPr lang="cs-CZ" sz="35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e>
                        </m:d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US" sz="3500" i="1">
                        <a:latin typeface="Cambria Math" panose="02040503050406030204" pitchFamily="18" charset="0"/>
                      </a:rPr>
                      <m:t>∗</m:t>
                    </m:r>
                    <m:f>
                      <m:fPr>
                        <m:ctrlPr>
                          <a:rPr lang="en-US" sz="35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1−</m:t>
                        </m:r>
                        <m:sSup>
                          <m:sSupPr>
                            <m:ctrlPr>
                              <a:rPr lang="cs-CZ" sz="35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cs-CZ" sz="3500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  <m:sup>
                            <m:r>
                              <a:rPr lang="cs-CZ" sz="35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</m:num>
                      <m:den>
                        <m:r>
                          <a:rPr lang="cs-CZ" sz="35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sz="3500" dirty="0" smtClean="0"/>
              </a:p>
              <a:p>
                <a:endParaRPr lang="cs-CZ" sz="2400" dirty="0" smtClean="0"/>
              </a:p>
              <a:p>
                <a:endParaRPr lang="cs-CZ" sz="2400" dirty="0"/>
              </a:p>
              <a:p>
                <a:r>
                  <a:rPr lang="cs-CZ" sz="2400" i="1" dirty="0"/>
                  <a:t>D</a:t>
                </a:r>
                <a:r>
                  <a:rPr lang="cs-CZ" sz="2400" dirty="0"/>
                  <a:t> – počáteční hodnota důchodu (současná hodnota pravidelných plateb)</a:t>
                </a:r>
              </a:p>
              <a:p>
                <a:r>
                  <a:rPr lang="cs-CZ" sz="2400" i="1" dirty="0"/>
                  <a:t>i</a:t>
                </a:r>
                <a:r>
                  <a:rPr lang="cs-CZ" sz="2400" dirty="0"/>
                  <a:t> – úroková sazba v úrokovém období (nemusí být roční)</a:t>
                </a:r>
              </a:p>
              <a:p>
                <a:r>
                  <a:rPr lang="cs-CZ" sz="2400" i="1" dirty="0"/>
                  <a:t>n</a:t>
                </a:r>
                <a:r>
                  <a:rPr lang="cs-CZ" sz="2400" dirty="0"/>
                  <a:t> – počet úrokových období, po která se důchod vyplácí (nemusí se rovnat počtu let)</a:t>
                </a:r>
              </a:p>
              <a:p>
                <a:r>
                  <a:rPr lang="cs-CZ" sz="2400" i="1" dirty="0"/>
                  <a:t>a</a:t>
                </a:r>
                <a:r>
                  <a:rPr lang="cs-CZ" sz="2400" dirty="0"/>
                  <a:t>, </a:t>
                </a:r>
                <a:r>
                  <a:rPr lang="cs-CZ" sz="2400" i="1" dirty="0"/>
                  <a:t>X</a:t>
                </a:r>
                <a:r>
                  <a:rPr lang="cs-CZ" sz="2400" dirty="0"/>
                  <a:t> – velikost jedné pravidelné platby, anuita</a:t>
                </a:r>
              </a:p>
              <a:p>
                <a:r>
                  <a:rPr lang="cs-CZ" sz="2400" i="1" dirty="0"/>
                  <a:t>m</a:t>
                </a:r>
                <a:r>
                  <a:rPr lang="cs-CZ" sz="2400" dirty="0"/>
                  <a:t> – počet plateb za úrokové období</a:t>
                </a:r>
              </a:p>
              <a:p>
                <a:r>
                  <a:rPr lang="cs-CZ" sz="2400" i="1" dirty="0"/>
                  <a:t>v</a:t>
                </a:r>
                <a:r>
                  <a:rPr lang="cs-CZ" sz="2400" dirty="0"/>
                  <a:t> – diskontní faktor </a:t>
                </a:r>
                <a14:m>
                  <m:oMath xmlns:m="http://schemas.openxmlformats.org/officeDocument/2006/math">
                    <m:r>
                      <a:rPr lang="cs-CZ" sz="2400" i="1">
                        <a:latin typeface="Cambria Math" panose="02040503050406030204" pitchFamily="18" charset="0"/>
                      </a:rPr>
                      <m:t>𝑣</m:t>
                    </m:r>
                    <m:r>
                      <a:rPr lang="cs-CZ" sz="24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cs-CZ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1+</m:t>
                        </m:r>
                        <m:r>
                          <a:rPr lang="cs-CZ" sz="2400" i="1">
                            <a:latin typeface="Cambria Math" panose="02040503050406030204" pitchFamily="18" charset="0"/>
                          </a:rPr>
                          <m:t>𝑖</m:t>
                        </m:r>
                      </m:den>
                    </m:f>
                  </m:oMath>
                </a14:m>
                <a:endParaRPr lang="cs-CZ" sz="2400" dirty="0"/>
              </a:p>
              <a:p>
                <a:r>
                  <a:rPr lang="cs-CZ" sz="2400" i="1" dirty="0"/>
                  <a:t>P</a:t>
                </a:r>
                <a:r>
                  <a:rPr lang="cs-CZ" sz="2400" dirty="0"/>
                  <a:t> – výše poplatku přepočtená ke konci úrokového období</a:t>
                </a:r>
              </a:p>
            </p:txBody>
          </p:sp>
        </mc:Choice>
        <mc:Fallback xmlns=""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02313" y="1557196"/>
                <a:ext cx="8379548" cy="4925085"/>
              </a:xfrm>
              <a:blipFill>
                <a:blip r:embed="rId2"/>
                <a:stretch>
                  <a:fillRect l="-582" t="-210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77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0421" y="365126"/>
            <a:ext cx="7320292" cy="1038161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5390" y="1403287"/>
            <a:ext cx="8644456" cy="4943192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Kolik </a:t>
            </a:r>
            <a:r>
              <a:rPr lang="cs-CZ" sz="2000" dirty="0"/>
              <a:t>budeme ochotni zaplatit za investici, jejíž životnost je dvacet let a koncem každého roku nám z ní plyne platba ve výši </a:t>
            </a:r>
            <a:r>
              <a:rPr lang="cs-CZ" sz="2000" dirty="0" smtClean="0"/>
              <a:t>5</a:t>
            </a:r>
            <a:r>
              <a:rPr lang="cs-CZ" sz="2000" dirty="0"/>
              <a:t> 000 Kč? Uvažujeme roční úrokovou sazbu </a:t>
            </a:r>
            <a:r>
              <a:rPr lang="cs-CZ" sz="2000" dirty="0" smtClean="0"/>
              <a:t>3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(abstrahujeme od všech poplatků a zdanění úroků).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28639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7580" y="283645"/>
            <a:ext cx="7160375" cy="1280794"/>
          </a:xfrm>
        </p:spPr>
        <p:txBody>
          <a:bodyPr>
            <a:normAutofit/>
          </a:bodyPr>
          <a:lstStyle/>
          <a:p>
            <a:r>
              <a:rPr lang="cs-CZ" alt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17283" y="1412341"/>
            <a:ext cx="8564578" cy="4798336"/>
          </a:xfrm>
        </p:spPr>
        <p:txBody>
          <a:bodyPr>
            <a:normAutofit/>
          </a:bodyPr>
          <a:lstStyle/>
          <a:p>
            <a:pPr algn="just"/>
            <a:r>
              <a:rPr lang="cs-CZ" sz="2200" dirty="0" smtClean="0"/>
              <a:t>Jaká </a:t>
            </a:r>
            <a:r>
              <a:rPr lang="cs-CZ" sz="2200" dirty="0"/>
              <a:t>částka nám zajistí důchod ve výši 6 000 Kč vyplácený na začátku každého roku po dobu </a:t>
            </a:r>
            <a:r>
              <a:rPr lang="cs-CZ" sz="2200" dirty="0" smtClean="0"/>
              <a:t>10 </a:t>
            </a:r>
            <a:r>
              <a:rPr lang="cs-CZ" sz="2200" dirty="0"/>
              <a:t>let při úrokové sazbě </a:t>
            </a:r>
            <a:r>
              <a:rPr lang="cs-CZ" sz="2200" dirty="0" smtClean="0"/>
              <a:t>2,5 </a:t>
            </a:r>
            <a:r>
              <a:rPr lang="cs-CZ" sz="2200" dirty="0"/>
              <a:t>% </a:t>
            </a:r>
            <a:r>
              <a:rPr lang="cs-CZ" sz="2200" dirty="0" err="1"/>
              <a:t>p.a</a:t>
            </a:r>
            <a:r>
              <a:rPr lang="cs-CZ" sz="2200" dirty="0"/>
              <a:t>. s ročním připisováním úroků?</a:t>
            </a:r>
          </a:p>
          <a:p>
            <a:pPr algn="just"/>
            <a:endParaRPr lang="cs-CZ" sz="2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904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1859" y="235841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80657" y="1511929"/>
            <a:ext cx="8474043" cy="201892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Kolik bychom museli mít naspořeno, </a:t>
            </a:r>
            <a:r>
              <a:rPr lang="cs-CZ" sz="2000" dirty="0"/>
              <a:t>jestliže </a:t>
            </a:r>
            <a:r>
              <a:rPr lang="cs-CZ" sz="2000" dirty="0" smtClean="0"/>
              <a:t>bychom si nyní chtěli nechat </a:t>
            </a:r>
            <a:r>
              <a:rPr lang="cs-CZ" sz="2000" dirty="0"/>
              <a:t>z naspořené částky </a:t>
            </a:r>
            <a:r>
              <a:rPr lang="cs-CZ" sz="2000" dirty="0" smtClean="0"/>
              <a:t>vyplácet na konci každého měsíce (tj. polhůtně) </a:t>
            </a:r>
            <a:r>
              <a:rPr lang="cs-CZ" sz="2000" dirty="0"/>
              <a:t>důchod ve výši </a:t>
            </a:r>
            <a:r>
              <a:rPr lang="cs-CZ" sz="2000" dirty="0" smtClean="0"/>
              <a:t>8 000 </a:t>
            </a:r>
            <a:r>
              <a:rPr lang="cs-CZ" sz="2000" dirty="0"/>
              <a:t>Kč po dobu </a:t>
            </a:r>
            <a:r>
              <a:rPr lang="cs-CZ" sz="2000" dirty="0" smtClean="0"/>
              <a:t>10 </a:t>
            </a:r>
            <a:r>
              <a:rPr lang="cs-CZ" sz="2000" dirty="0"/>
              <a:t>let? Úroková sazba je </a:t>
            </a:r>
            <a:r>
              <a:rPr lang="cs-CZ" sz="2000" dirty="0" smtClean="0"/>
              <a:t>2,8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se čtvrtletním připisováním úroků, úroky jsou daněny </a:t>
            </a:r>
            <a:r>
              <a:rPr lang="cs-CZ" sz="2000" dirty="0" smtClean="0"/>
              <a:t>15 % </a:t>
            </a:r>
            <a:r>
              <a:rPr lang="cs-CZ" sz="2000" dirty="0"/>
              <a:t>srážkovou daní.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1443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88486" y="224963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14494" y="1448026"/>
            <a:ext cx="8446882" cy="1982707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Kolik </a:t>
            </a:r>
            <a:r>
              <a:rPr lang="cs-CZ" sz="2000" dirty="0"/>
              <a:t>budeme ochotni nyní investovat, jestliže nám z investice vždy na konci měsíce plyne platba ve výši </a:t>
            </a:r>
            <a:r>
              <a:rPr lang="cs-CZ" sz="2000" dirty="0" smtClean="0"/>
              <a:t>3 500 </a:t>
            </a:r>
            <a:r>
              <a:rPr lang="cs-CZ" sz="2000" dirty="0"/>
              <a:t>Kč po dobu </a:t>
            </a:r>
            <a:r>
              <a:rPr lang="cs-CZ" sz="2000" dirty="0" smtClean="0"/>
              <a:t>8 let</a:t>
            </a:r>
            <a:r>
              <a:rPr lang="cs-CZ" sz="2000" dirty="0"/>
              <a:t>? Uvažujeme úrokovou sazbu </a:t>
            </a:r>
            <a:r>
              <a:rPr lang="cs-CZ" sz="2000" dirty="0" smtClean="0"/>
              <a:t>3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a pololetní </a:t>
            </a:r>
            <a:r>
              <a:rPr lang="cs-CZ" sz="2000" dirty="0" smtClean="0"/>
              <a:t>úrokové </a:t>
            </a:r>
            <a:r>
              <a:rPr lang="cs-CZ" sz="2000" dirty="0"/>
              <a:t>období.</a:t>
            </a:r>
          </a:p>
          <a:p>
            <a:pPr algn="just"/>
            <a:endParaRPr lang="cs-CZ" sz="2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22044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5114" y="222992"/>
            <a:ext cx="7160375" cy="1280794"/>
          </a:xfrm>
        </p:spPr>
        <p:txBody>
          <a:bodyPr/>
          <a:lstStyle/>
          <a:p>
            <a:r>
              <a:rPr lang="cs-CZ" dirty="0" smtClean="0"/>
              <a:t>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6862" y="1492406"/>
            <a:ext cx="8712984" cy="1884931"/>
          </a:xfrm>
        </p:spPr>
        <p:txBody>
          <a:bodyPr>
            <a:normAutofit/>
          </a:bodyPr>
          <a:lstStyle/>
          <a:p>
            <a:pPr lvl="0" algn="just"/>
            <a:r>
              <a:rPr lang="cs-CZ" sz="2000" dirty="0" smtClean="0"/>
              <a:t>Jaká </a:t>
            </a:r>
            <a:r>
              <a:rPr lang="cs-CZ" sz="2000" dirty="0"/>
              <a:t>je současná hodnota důchodu, který nám zajistí polhůtní důchod </a:t>
            </a:r>
            <a:r>
              <a:rPr lang="cs-CZ" sz="2000" dirty="0" smtClean="0"/>
              <a:t>10</a:t>
            </a:r>
            <a:r>
              <a:rPr lang="cs-CZ" sz="2000" dirty="0"/>
              <a:t> </a:t>
            </a:r>
            <a:r>
              <a:rPr lang="cs-CZ" sz="2000" dirty="0" smtClean="0"/>
              <a:t>000 </a:t>
            </a:r>
            <a:r>
              <a:rPr lang="cs-CZ" sz="2000" dirty="0"/>
              <a:t>Kč ročně po dobu </a:t>
            </a:r>
            <a:r>
              <a:rPr lang="cs-CZ" sz="2000" dirty="0" smtClean="0"/>
              <a:t>17 </a:t>
            </a:r>
            <a:r>
              <a:rPr lang="cs-CZ" sz="2000" dirty="0"/>
              <a:t>let při úrokové sazbě </a:t>
            </a:r>
            <a:r>
              <a:rPr lang="cs-CZ" sz="2000" dirty="0" smtClean="0"/>
              <a:t>3,4 </a:t>
            </a:r>
            <a:r>
              <a:rPr lang="cs-CZ" sz="2000" dirty="0"/>
              <a:t>% </a:t>
            </a:r>
            <a:r>
              <a:rPr lang="cs-CZ" sz="2000" dirty="0" err="1"/>
              <a:t>p.a</a:t>
            </a:r>
            <a:r>
              <a:rPr lang="cs-CZ" sz="2000" dirty="0"/>
              <a:t>. s ročním připisováním úroků, jestliže nám bude finanční ústav na konci každého roku strhávat poplatek ve výši </a:t>
            </a:r>
            <a:r>
              <a:rPr lang="cs-CZ" sz="2000" dirty="0" smtClean="0"/>
              <a:t>250 </a:t>
            </a:r>
            <a:r>
              <a:rPr lang="cs-CZ" sz="2000" dirty="0"/>
              <a:t>Kč?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0824" y="365126"/>
            <a:ext cx="919022" cy="716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38458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2152</TotalTime>
  <Words>659</Words>
  <Application>Microsoft Office PowerPoint</Application>
  <PresentationFormat>Předvádění na obrazovce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Motiv Office</vt:lpstr>
      <vt:lpstr>Finanční a pojistná matematika</vt:lpstr>
      <vt:lpstr>Důchody</vt:lpstr>
      <vt:lpstr>Důchod dočasný</vt:lpstr>
      <vt:lpstr>Důchod dočasný</vt:lpstr>
      <vt:lpstr>Příklad</vt:lpstr>
      <vt:lpstr>Příklad</vt:lpstr>
      <vt:lpstr>Příklad</vt:lpstr>
      <vt:lpstr>Příklad</vt:lpstr>
      <vt:lpstr>Příklad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Finanční ekonometrie</dc:title>
  <dc:creator>Uživatel systému Windows</dc:creator>
  <cp:lastModifiedBy>Iveta Palečková</cp:lastModifiedBy>
  <cp:revision>31</cp:revision>
  <dcterms:created xsi:type="dcterms:W3CDTF">2019-02-19T15:15:01Z</dcterms:created>
  <dcterms:modified xsi:type="dcterms:W3CDTF">2020-05-24T19:21:39Z</dcterms:modified>
</cp:coreProperties>
</file>