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1" r:id="rId4"/>
    <p:sldId id="279" r:id="rId5"/>
    <p:sldId id="280" r:id="rId6"/>
    <p:sldId id="260" r:id="rId7"/>
    <p:sldId id="283" r:id="rId8"/>
    <p:sldId id="262" r:id="rId9"/>
    <p:sldId id="261" r:id="rId10"/>
    <p:sldId id="282" r:id="rId11"/>
    <p:sldId id="28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810" autoAdjust="0"/>
  </p:normalViewPr>
  <p:slideViewPr>
    <p:cSldViewPr snapToGrid="0">
      <p:cViewPr varScale="1">
        <p:scale>
          <a:sx n="132" d="100"/>
          <a:sy n="132" d="100"/>
        </p:scale>
        <p:origin x="261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2: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Důchody – 2. část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Důchod věčný,  důchod rostoucí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4136" y="183699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011" y="1399176"/>
            <a:ext cx="8316175" cy="188493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Pan Veselý má naspořenou částku 500 000 Kč, ze které chce ode dneška čerpat po neomezeně dlouhou dobu každý rok. Finanční prostředky má uloženy na účtu s úrokovou sazbou 2,2 %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s ročním připisováním úroků. Kolik bude každý rok pan Veselý dostávat, pokud chce, aby se vyplácená částka každý rok zvyšovala o 0,5 %.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392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578" y="2625000"/>
            <a:ext cx="8004112" cy="13069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2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306E71"/>
                </a:solidFill>
              </a:rPr>
              <a:t>Důchod </a:t>
            </a:r>
            <a:r>
              <a:rPr lang="cs-CZ" dirty="0" smtClean="0">
                <a:solidFill>
                  <a:srgbClr val="306E71"/>
                </a:solidFill>
              </a:rPr>
              <a:t>věčný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645920"/>
                <a:ext cx="8477532" cy="4531043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cs-CZ" sz="2400" dirty="0" smtClean="0"/>
                  <a:t>Důchod</a:t>
                </a:r>
                <a:r>
                  <a:rPr lang="cs-CZ" sz="2400" dirty="0"/>
                  <a:t>, jehož výplata není časově omezena a pravidelné částky jsou vypláceny vždy na počátku určitého časového intervalu </a:t>
                </a:r>
              </a:p>
              <a:p>
                <a:pPr algn="just"/>
                <a:r>
                  <a:rPr lang="cs-CZ" sz="2400" dirty="0"/>
                  <a:t>=</a:t>
                </a:r>
                <a:r>
                  <a:rPr lang="cs-CZ" sz="2400" dirty="0" err="1"/>
                  <a:t>perpetuita</a:t>
                </a:r>
                <a:endParaRPr lang="cs-CZ" sz="2400" dirty="0"/>
              </a:p>
              <a:p>
                <a:pPr algn="just"/>
                <a:r>
                  <a:rPr lang="cs-CZ" sz="2400" dirty="0" smtClean="0"/>
                  <a:t>Důchod věčný, dlouhodobý, předlhůtní</a:t>
                </a:r>
              </a:p>
              <a:p>
                <a:pPr algn="just"/>
                <a:endParaRPr lang="cs-CZ" sz="24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algn="just"/>
                <a:endParaRPr lang="cs-CZ" sz="2400" dirty="0"/>
              </a:p>
              <a:p>
                <a:pPr algn="just"/>
                <a:r>
                  <a:rPr lang="cs-CZ" sz="2400" i="1" dirty="0" smtClean="0"/>
                  <a:t>D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– počáteční hodnota důchodu (současná hodnota pravidelných plateb)</a:t>
                </a:r>
              </a:p>
              <a:p>
                <a:pPr algn="just"/>
                <a:r>
                  <a:rPr lang="cs-CZ" sz="2400" i="1" dirty="0"/>
                  <a:t>i </a:t>
                </a:r>
                <a:r>
                  <a:rPr lang="cs-CZ" sz="2400" dirty="0"/>
                  <a:t>– úroková sazba v úrokovém období</a:t>
                </a:r>
              </a:p>
              <a:p>
                <a:pPr algn="just"/>
                <a:r>
                  <a:rPr lang="cs-CZ" sz="2400" i="1" dirty="0"/>
                  <a:t>a</a:t>
                </a:r>
                <a:r>
                  <a:rPr lang="cs-CZ" sz="2400" dirty="0"/>
                  <a:t> – velikost jedné pravidelné platby, anuita</a:t>
                </a:r>
              </a:p>
              <a:p>
                <a:pPr algn="just"/>
                <a:r>
                  <a:rPr lang="cs-CZ" sz="2400" i="1" dirty="0"/>
                  <a:t>X</a:t>
                </a:r>
                <a:r>
                  <a:rPr lang="cs-CZ" sz="2400" dirty="0"/>
                  <a:t> – velikost jedné platby</a:t>
                </a:r>
              </a:p>
              <a:p>
                <a:pPr algn="just"/>
                <a:endParaRPr lang="cs-CZ" sz="2400" dirty="0"/>
              </a:p>
              <a:p>
                <a:pPr algn="just"/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645920"/>
                <a:ext cx="8477532" cy="4531043"/>
              </a:xfrm>
              <a:blipFill>
                <a:blip r:embed="rId2"/>
                <a:stretch>
                  <a:fillRect l="-863" t="-2826" r="-8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1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306E71"/>
                </a:solidFill>
              </a:rPr>
              <a:t>Důchod </a:t>
            </a:r>
            <a:r>
              <a:rPr lang="cs-CZ" dirty="0" smtClean="0">
                <a:solidFill>
                  <a:srgbClr val="306E71"/>
                </a:solidFill>
              </a:rPr>
              <a:t>věčný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645920"/>
                <a:ext cx="8477532" cy="453104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400" dirty="0" smtClean="0"/>
                  <a:t>Důchod věčný, dlouhodobý, polhůtní</a:t>
                </a:r>
                <a:endParaRPr lang="cs-CZ" sz="2400" dirty="0"/>
              </a:p>
              <a:p>
                <a:r>
                  <a:rPr lang="cs-CZ" sz="2000" dirty="0"/>
                  <a:t>Důchod, jehož výplata není časově omezena a pravidelné částky jsou placeny vždy na konci určitého časového intervalu</a:t>
                </a:r>
              </a:p>
              <a:p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	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cs-CZ" sz="2000" dirty="0"/>
                  <a:t>	</a:t>
                </a:r>
              </a:p>
              <a:p>
                <a:endParaRPr lang="cs-CZ" sz="2000" dirty="0"/>
              </a:p>
              <a:p>
                <a:r>
                  <a:rPr lang="cs-CZ" sz="2000" i="1" dirty="0" smtClean="0"/>
                  <a:t>D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– počáteční hodnota důchodu (současná hodnota pravidelných plateb)</a:t>
                </a:r>
              </a:p>
              <a:p>
                <a:r>
                  <a:rPr lang="cs-CZ" sz="2000" i="1" dirty="0"/>
                  <a:t>i </a:t>
                </a:r>
                <a:r>
                  <a:rPr lang="cs-CZ" sz="2000" dirty="0"/>
                  <a:t>– úroková sazba v úrokovém období</a:t>
                </a:r>
              </a:p>
              <a:p>
                <a:r>
                  <a:rPr lang="cs-CZ" sz="2000" i="1" dirty="0"/>
                  <a:t>a</a:t>
                </a:r>
                <a:r>
                  <a:rPr lang="cs-CZ" sz="2000" dirty="0"/>
                  <a:t> – velikost jedné pravidelné platby, anuita</a:t>
                </a:r>
              </a:p>
              <a:p>
                <a:r>
                  <a:rPr lang="cs-CZ" sz="2000" i="1" dirty="0"/>
                  <a:t>X</a:t>
                </a:r>
                <a:r>
                  <a:rPr lang="cs-CZ" sz="2000" dirty="0"/>
                  <a:t> – velikost jedné platby</a:t>
                </a:r>
              </a:p>
              <a:p>
                <a:endParaRPr lang="cs-CZ" sz="2000" dirty="0"/>
              </a:p>
              <a:p>
                <a:pPr algn="just"/>
                <a:endParaRPr lang="cs-CZ" sz="2400" dirty="0"/>
              </a:p>
              <a:p>
                <a:pPr algn="just"/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645920"/>
                <a:ext cx="8477532" cy="4531043"/>
              </a:xfrm>
              <a:blipFill>
                <a:blip r:embed="rId2"/>
                <a:stretch>
                  <a:fillRect l="-1006" t="-18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8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306E71"/>
                </a:solidFill>
              </a:rPr>
              <a:t>Důchod </a:t>
            </a:r>
            <a:r>
              <a:rPr lang="cs-CZ" dirty="0" smtClean="0">
                <a:solidFill>
                  <a:srgbClr val="306E71"/>
                </a:solidFill>
              </a:rPr>
              <a:t>věčný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3" y="1645920"/>
                <a:ext cx="8300815" cy="4531043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cs-CZ" sz="2400" dirty="0" smtClean="0"/>
                  <a:t>Důchod věčný, kombinovaný, předlhůtní</a:t>
                </a:r>
              </a:p>
              <a:p>
                <a:pPr algn="just"/>
                <a:endParaRPr lang="cs-CZ" sz="24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500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sz="25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n-US" sz="25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500" dirty="0"/>
              </a:p>
              <a:p>
                <a:pPr algn="just"/>
                <a:endParaRPr lang="cs-CZ" sz="2400" dirty="0"/>
              </a:p>
              <a:p>
                <a:pPr algn="just"/>
                <a:endParaRPr lang="cs-CZ" sz="2400" dirty="0"/>
              </a:p>
              <a:p>
                <a:pPr algn="just"/>
                <a:r>
                  <a:rPr lang="cs-CZ" sz="2400" i="1" dirty="0"/>
                  <a:t>D</a:t>
                </a:r>
                <a:r>
                  <a:rPr lang="cs-CZ" sz="2400" dirty="0"/>
                  <a:t> – počáteční hodnota důchodu (současná hodnota pravidelných plateb)</a:t>
                </a:r>
              </a:p>
              <a:p>
                <a:pPr algn="just"/>
                <a:r>
                  <a:rPr lang="cs-CZ" sz="2400" i="1" dirty="0"/>
                  <a:t>i </a:t>
                </a:r>
                <a:r>
                  <a:rPr lang="cs-CZ" sz="2400" dirty="0"/>
                  <a:t>– úroková sazba v úrokovém období</a:t>
                </a:r>
              </a:p>
              <a:p>
                <a:pPr algn="just"/>
                <a:r>
                  <a:rPr lang="cs-CZ" sz="2400" i="1" dirty="0"/>
                  <a:t>a</a:t>
                </a:r>
                <a:r>
                  <a:rPr lang="cs-CZ" sz="2400" dirty="0"/>
                  <a:t> – velikost jedné pravidelné platby, anuita</a:t>
                </a:r>
              </a:p>
              <a:p>
                <a:pPr algn="just"/>
                <a:r>
                  <a:rPr lang="cs-CZ" sz="2400" i="1" dirty="0"/>
                  <a:t>X</a:t>
                </a:r>
                <a:r>
                  <a:rPr lang="cs-CZ" sz="2400" dirty="0"/>
                  <a:t> – velikost jedné platby</a:t>
                </a:r>
              </a:p>
              <a:p>
                <a:pPr algn="just"/>
                <a:endParaRPr lang="cs-CZ" sz="2400" dirty="0"/>
              </a:p>
              <a:p>
                <a:pPr algn="just"/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3" y="1645920"/>
                <a:ext cx="8300815" cy="4531043"/>
              </a:xfrm>
              <a:blipFill>
                <a:blip r:embed="rId2"/>
                <a:stretch>
                  <a:fillRect l="-1028" t="-2557" r="-1101" b="-24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0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306E71"/>
                </a:solidFill>
              </a:rPr>
              <a:t>Důchod </a:t>
            </a:r>
            <a:r>
              <a:rPr lang="cs-CZ" dirty="0" smtClean="0">
                <a:solidFill>
                  <a:srgbClr val="306E71"/>
                </a:solidFill>
              </a:rPr>
              <a:t>věčný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3" y="1645920"/>
                <a:ext cx="8317143" cy="453104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400" dirty="0" smtClean="0"/>
                  <a:t>Důchod věčný, kombinovaný, polhůtní</a:t>
                </a:r>
                <a:endParaRPr lang="cs-CZ" sz="2400" dirty="0"/>
              </a:p>
              <a:p>
                <a:endParaRPr lang="cs-CZ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500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sz="25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n-US" sz="25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500" dirty="0"/>
              </a:p>
              <a:p>
                <a:endParaRPr lang="cs-CZ" sz="2000" dirty="0"/>
              </a:p>
              <a:p>
                <a:r>
                  <a:rPr lang="cs-CZ" sz="2000" i="1" dirty="0" smtClean="0"/>
                  <a:t>D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– počáteční hodnota důchodu (současná hodnota pravidelných plateb)</a:t>
                </a:r>
              </a:p>
              <a:p>
                <a:r>
                  <a:rPr lang="cs-CZ" sz="2000" i="1" dirty="0"/>
                  <a:t>i </a:t>
                </a:r>
                <a:r>
                  <a:rPr lang="cs-CZ" sz="2000" dirty="0"/>
                  <a:t>– úroková sazba v úrokovém období</a:t>
                </a:r>
              </a:p>
              <a:p>
                <a:r>
                  <a:rPr lang="cs-CZ" sz="2000" i="1" dirty="0"/>
                  <a:t>a</a:t>
                </a:r>
                <a:r>
                  <a:rPr lang="cs-CZ" sz="2000" dirty="0"/>
                  <a:t> – velikost jedné pravidelné platby, anuita</a:t>
                </a:r>
              </a:p>
              <a:p>
                <a:r>
                  <a:rPr lang="cs-CZ" sz="2000" i="1" dirty="0"/>
                  <a:t>X</a:t>
                </a:r>
                <a:r>
                  <a:rPr lang="cs-CZ" sz="2000" dirty="0"/>
                  <a:t> – velikost jedné platby</a:t>
                </a:r>
              </a:p>
              <a:p>
                <a:endParaRPr lang="cs-CZ" sz="2000" dirty="0"/>
              </a:p>
              <a:p>
                <a:pPr algn="just"/>
                <a:endParaRPr lang="cs-CZ" sz="2400" dirty="0"/>
              </a:p>
              <a:p>
                <a:pPr algn="just"/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3" y="1645920"/>
                <a:ext cx="8317143" cy="4531043"/>
              </a:xfrm>
              <a:blipFill>
                <a:blip r:embed="rId2"/>
                <a:stretch>
                  <a:fillRect l="-1026" t="-18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6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21" y="1403287"/>
            <a:ext cx="8471408" cy="483636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Jaká </a:t>
            </a:r>
            <a:r>
              <a:rPr lang="cs-CZ" sz="2400" dirty="0"/>
              <a:t>částka nám (a našim pozůstalým) zajistí čtvrtletní polhůtní věčný důchod ve výši </a:t>
            </a:r>
            <a:r>
              <a:rPr lang="cs-CZ" sz="2400" dirty="0" smtClean="0"/>
              <a:t>8</a:t>
            </a:r>
            <a:r>
              <a:rPr lang="cs-CZ" sz="2400" dirty="0"/>
              <a:t> 000 Kč při neměnné roční úrokové sazbě </a:t>
            </a:r>
            <a:r>
              <a:rPr lang="cs-CZ" sz="2400" dirty="0" smtClean="0"/>
              <a:t>3,2 </a:t>
            </a:r>
            <a:r>
              <a:rPr lang="cs-CZ" sz="2400" dirty="0"/>
              <a:t>% </a:t>
            </a:r>
            <a:r>
              <a:rPr lang="cs-CZ" sz="2400" dirty="0" err="1"/>
              <a:t>p.a</a:t>
            </a:r>
            <a:r>
              <a:rPr lang="cs-CZ" sz="2400" dirty="0"/>
              <a:t>.?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477" y="1403287"/>
            <a:ext cx="8471408" cy="483636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Jaká </a:t>
            </a:r>
            <a:r>
              <a:rPr lang="cs-CZ" sz="2400" dirty="0"/>
              <a:t>částka nám (a našim pozůstalým) zajistí </a:t>
            </a:r>
            <a:r>
              <a:rPr lang="cs-CZ" sz="2400" dirty="0" smtClean="0"/>
              <a:t>měsíční </a:t>
            </a:r>
            <a:r>
              <a:rPr lang="cs-CZ" sz="2400" dirty="0"/>
              <a:t>polhůtní věčný důchod ve výši </a:t>
            </a:r>
            <a:r>
              <a:rPr lang="cs-CZ" sz="2400" dirty="0" smtClean="0"/>
              <a:t>2</a:t>
            </a:r>
            <a:r>
              <a:rPr lang="cs-CZ" sz="2400" dirty="0"/>
              <a:t> 000 Kč při neměnné roční úrokové sazbě </a:t>
            </a:r>
            <a:r>
              <a:rPr lang="cs-CZ" sz="2400" dirty="0" smtClean="0"/>
              <a:t>2,2 </a:t>
            </a:r>
            <a:r>
              <a:rPr lang="cs-CZ" sz="2400" dirty="0"/>
              <a:t>% </a:t>
            </a:r>
            <a:r>
              <a:rPr lang="cs-CZ" sz="2400" dirty="0" err="1"/>
              <a:t>p.a</a:t>
            </a:r>
            <a:r>
              <a:rPr lang="cs-CZ" sz="2400" dirty="0" smtClean="0"/>
              <a:t>. a měsíčním připisování úroků?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Důchod rostoucí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87829" y="1436914"/>
                <a:ext cx="8164285" cy="499654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cs-CZ" sz="3800" b="1" dirty="0"/>
                  <a:t>Důchod dočasný rostoucí tempem </a:t>
                </a:r>
                <a:r>
                  <a:rPr lang="cs-CZ" sz="3800" b="1" i="1" dirty="0"/>
                  <a:t>g</a:t>
                </a:r>
                <a:r>
                  <a:rPr lang="cs-CZ" sz="3800" b="1" dirty="0"/>
                  <a:t> za úrokové období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5300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sz="53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53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3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5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53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53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53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5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53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5300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num>
                                    <m:den>
                                      <m:r>
                                        <a:rPr lang="cs-CZ" sz="53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53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53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sz="53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53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5300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sz="5300" dirty="0"/>
              </a:p>
              <a:p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:r>
                  <a:rPr lang="cs-CZ" sz="3800" b="1" dirty="0"/>
                  <a:t>Důchod věčný rostoucí tempem </a:t>
                </a:r>
                <a:r>
                  <a:rPr lang="cs-CZ" sz="3800" b="1" i="1" dirty="0"/>
                  <a:t>g</a:t>
                </a:r>
                <a:r>
                  <a:rPr lang="cs-CZ" sz="3800" b="1" dirty="0"/>
                  <a:t> za úrokové období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:r>
                  <a:rPr lang="cs-CZ" sz="4000" dirty="0" smtClean="0"/>
                  <a:t>		</a:t>
                </a:r>
                <a14:m>
                  <m:oMath xmlns:m="http://schemas.openxmlformats.org/officeDocument/2006/math">
                    <m:r>
                      <a:rPr lang="cs-CZ" sz="59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sz="59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5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59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cs-CZ" sz="59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59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5900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cs-CZ" sz="5300" dirty="0"/>
                  <a:t>	</a:t>
                </a:r>
                <a:r>
                  <a:rPr lang="cs-CZ" sz="3200" dirty="0"/>
                  <a:t>pokud </a:t>
                </a:r>
                <a:r>
                  <a:rPr lang="cs-CZ" sz="3200" i="1" dirty="0"/>
                  <a:t>g</a:t>
                </a:r>
                <a:r>
                  <a:rPr lang="cs-CZ" sz="3200" dirty="0"/>
                  <a:t> </a:t>
                </a:r>
                <a:r>
                  <a:rPr lang="en-US" sz="3200" dirty="0"/>
                  <a:t>&lt;</a:t>
                </a:r>
                <a:r>
                  <a:rPr lang="cs-CZ" sz="3200" dirty="0"/>
                  <a:t> </a:t>
                </a:r>
                <a:r>
                  <a:rPr lang="cs-CZ" sz="3200" i="1" dirty="0"/>
                  <a:t>i</a:t>
                </a:r>
              </a:p>
              <a:p>
                <a:endParaRPr lang="cs-CZ" i="1" dirty="0"/>
              </a:p>
              <a:p>
                <a:endParaRPr lang="cs-CZ" i="1" dirty="0"/>
              </a:p>
              <a:p>
                <a:r>
                  <a:rPr lang="cs-CZ" sz="3200" i="1" dirty="0"/>
                  <a:t>D</a:t>
                </a:r>
                <a:r>
                  <a:rPr lang="cs-CZ" sz="3200" dirty="0"/>
                  <a:t> – počáteční hodnota důchodu (současná hodnota pravidelných plateb)</a:t>
                </a:r>
              </a:p>
              <a:p>
                <a:r>
                  <a:rPr lang="cs-CZ" sz="3200" i="1" dirty="0"/>
                  <a:t>i </a:t>
                </a:r>
                <a:r>
                  <a:rPr lang="cs-CZ" sz="3200" dirty="0"/>
                  <a:t>– úroková sazba v úrokovém období</a:t>
                </a:r>
              </a:p>
              <a:p>
                <a:r>
                  <a:rPr lang="cs-CZ" sz="3200" i="1" dirty="0"/>
                  <a:t>a</a:t>
                </a:r>
                <a:r>
                  <a:rPr lang="cs-CZ" sz="3200" dirty="0"/>
                  <a:t> – velikost jedné pravidelné platby, anuita</a:t>
                </a:r>
              </a:p>
              <a:p>
                <a:r>
                  <a:rPr lang="cs-CZ" sz="3200" i="1" dirty="0"/>
                  <a:t>g – </a:t>
                </a:r>
                <a:r>
                  <a:rPr lang="cs-CZ" sz="3200" dirty="0"/>
                  <a:t>tempo růstu vyplácených částek</a:t>
                </a:r>
              </a:p>
              <a:p>
                <a:endParaRPr lang="cs-CZ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7829" y="1436914"/>
                <a:ext cx="8164285" cy="4996543"/>
              </a:xfrm>
              <a:blipFill>
                <a:blip r:embed="rId2"/>
                <a:stretch>
                  <a:fillRect l="-597" t="-2076" b="-3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4135" y="219984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296" y="1406433"/>
            <a:ext cx="8316175" cy="188493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Paní Nováková si chce v důchodu čerpat ze svých úspor 7 000 Kč vždy na konci měsíce s růstem této platby o 0,2 % oproti předchozímu měsíci. Jakou částku musí mít naspořenou ve svých 60 letech, když předpokládá, že bude čerpat důchod po dobu 25 let? Peněžní prostředky má uloženy na účtu s úrokovou sazbou 3 %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s měsíčním připisováním úroků.</a:t>
            </a:r>
          </a:p>
          <a:p>
            <a:pPr lvl="0" algn="just"/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44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2205</TotalTime>
  <Words>591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Důchod věčný</vt:lpstr>
      <vt:lpstr>Důchod věčný</vt:lpstr>
      <vt:lpstr>Důchod věčný</vt:lpstr>
      <vt:lpstr>Důchod věčný</vt:lpstr>
      <vt:lpstr>Příklad</vt:lpstr>
      <vt:lpstr>Příklad</vt:lpstr>
      <vt:lpstr>Důchod rostoucí</vt:lpstr>
      <vt:lpstr>Příklad</vt:lpstr>
      <vt:lpstr>Příklad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33</cp:revision>
  <dcterms:created xsi:type="dcterms:W3CDTF">2019-02-19T15:15:01Z</dcterms:created>
  <dcterms:modified xsi:type="dcterms:W3CDTF">2020-05-24T19:22:44Z</dcterms:modified>
</cp:coreProperties>
</file>