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88" r:id="rId4"/>
    <p:sldId id="289" r:id="rId5"/>
    <p:sldId id="290" r:id="rId6"/>
    <p:sldId id="291" r:id="rId7"/>
    <p:sldId id="285" r:id="rId8"/>
    <p:sldId id="29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3: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Důchody – 3. část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Důchod odložený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Důchod odložený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38525" y="1645919"/>
                <a:ext cx="8441321" cy="473729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cs-CZ" sz="2000" b="1" dirty="0"/>
                  <a:t>Důchod odložený o </a:t>
                </a:r>
                <a:r>
                  <a:rPr lang="cs-CZ" sz="2000" b="1" i="1" dirty="0"/>
                  <a:t>r</a:t>
                </a:r>
                <a:r>
                  <a:rPr lang="cs-CZ" sz="2000" b="1" dirty="0"/>
                  <a:t> úrokových období</a:t>
                </a:r>
              </a:p>
              <a:p>
                <a:pPr algn="just"/>
                <a:r>
                  <a:rPr lang="cs-CZ" sz="2000" dirty="0"/>
                  <a:t>Pokud výplata důchodu nezačíná ihned, ale až za r úrokových období, musíme všechny vzorce upravit vynásobením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32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cs-CZ" sz="2000" dirty="0"/>
                  <a:t> - diskontujeme tedy navíc všechny platby o </a:t>
                </a:r>
                <a:r>
                  <a:rPr lang="cs-CZ" sz="2000" i="1" dirty="0"/>
                  <a:t>r</a:t>
                </a:r>
                <a:r>
                  <a:rPr lang="cs-CZ" sz="2000" dirty="0"/>
                  <a:t> období.</a:t>
                </a:r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i="1" dirty="0"/>
                  <a:t>v</a:t>
                </a:r>
                <a:r>
                  <a:rPr lang="cs-CZ" sz="2000" dirty="0"/>
                  <a:t> – diskontní faktor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sz="2400" dirty="0"/>
              </a:p>
              <a:p>
                <a:pPr algn="just"/>
                <a:r>
                  <a:rPr lang="cs-CZ" sz="2000" i="1" dirty="0"/>
                  <a:t>i</a:t>
                </a:r>
                <a:r>
                  <a:rPr lang="cs-CZ" sz="2000" dirty="0"/>
                  <a:t> – úroková sazba v úrokovém období (ne nutně ročním)</a:t>
                </a:r>
              </a:p>
              <a:p>
                <a:pPr algn="just"/>
                <a:r>
                  <a:rPr lang="cs-CZ" sz="2000" i="1" dirty="0"/>
                  <a:t>r</a:t>
                </a:r>
                <a:r>
                  <a:rPr lang="cs-CZ" sz="2000" dirty="0"/>
                  <a:t> – počet úrokových období před první výplatou</a:t>
                </a:r>
              </a:p>
              <a:p>
                <a:pPr marL="0" indent="0" algn="just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525" y="1645919"/>
                <a:ext cx="8441321" cy="4737296"/>
              </a:xfrm>
              <a:blipFill rotWithShape="0">
                <a:blip r:embed="rId2"/>
                <a:stretch>
                  <a:fillRect l="-794" t="-1287" r="-7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4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43" y="1645919"/>
            <a:ext cx="8734703" cy="1884931"/>
          </a:xfrm>
        </p:spPr>
        <p:txBody>
          <a:bodyPr>
            <a:normAutofit/>
          </a:bodyPr>
          <a:lstStyle/>
          <a:p>
            <a:pPr algn="just"/>
            <a:r>
              <a:rPr lang="cs-CZ" altLang="cs-CZ" sz="2000" dirty="0" smtClean="0"/>
              <a:t>Jak </a:t>
            </a:r>
            <a:r>
              <a:rPr lang="cs-CZ" altLang="cs-CZ" sz="2000" dirty="0"/>
              <a:t>velkou částku musíme dnes při neměnné úrokové sazbě </a:t>
            </a:r>
            <a:r>
              <a:rPr lang="cs-CZ" altLang="cs-CZ" sz="2000" dirty="0" smtClean="0"/>
              <a:t>2 % </a:t>
            </a:r>
            <a:r>
              <a:rPr lang="cs-CZ" altLang="cs-CZ" sz="2000" dirty="0" err="1"/>
              <a:t>p.a</a:t>
            </a:r>
            <a:r>
              <a:rPr lang="cs-CZ" altLang="cs-CZ" sz="2000" dirty="0"/>
              <a:t>. uložit novorozenému dítěti, aby v </a:t>
            </a:r>
            <a:r>
              <a:rPr lang="cs-CZ" altLang="cs-CZ" sz="2000" dirty="0" smtClean="0"/>
              <a:t>18 </a:t>
            </a:r>
            <a:r>
              <a:rPr lang="cs-CZ" altLang="cs-CZ" sz="2000" dirty="0"/>
              <a:t>letech mělo takový kapitál, který by mu zabezpečil po dobu </a:t>
            </a:r>
            <a:r>
              <a:rPr lang="cs-CZ" altLang="cs-CZ" sz="2000" dirty="0" smtClean="0"/>
              <a:t>8 </a:t>
            </a:r>
            <a:r>
              <a:rPr lang="cs-CZ" altLang="cs-CZ" sz="2000" dirty="0"/>
              <a:t>let (do 26 věku) měsíční polhůtní důchod ve výši </a:t>
            </a:r>
            <a:r>
              <a:rPr lang="cs-CZ" altLang="cs-CZ" sz="2000" dirty="0" smtClean="0"/>
              <a:t>5 000 </a:t>
            </a:r>
            <a:r>
              <a:rPr lang="cs-CZ" altLang="cs-CZ" sz="2000" dirty="0"/>
              <a:t>Kč?</a:t>
            </a:r>
          </a:p>
          <a:p>
            <a:pPr algn="ctr"/>
            <a:endParaRPr lang="cs-CZ" altLang="cs-CZ" sz="2000" dirty="0"/>
          </a:p>
          <a:p>
            <a:pPr algn="ctr"/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1" y="1581442"/>
            <a:ext cx="8651245" cy="188493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Rodiče </a:t>
            </a:r>
            <a:r>
              <a:rPr lang="cs-CZ" sz="2000" dirty="0"/>
              <a:t>uložili dceři </a:t>
            </a:r>
            <a:r>
              <a:rPr lang="cs-CZ" sz="2000" dirty="0" smtClean="0"/>
              <a:t>4 roky </a:t>
            </a:r>
            <a:r>
              <a:rPr lang="cs-CZ" sz="2000" dirty="0"/>
              <a:t>před zahájením studia na VŠ </a:t>
            </a:r>
            <a:r>
              <a:rPr lang="cs-CZ" sz="2000" dirty="0" smtClean="0"/>
              <a:t>350</a:t>
            </a:r>
            <a:r>
              <a:rPr lang="cs-CZ" sz="2000" dirty="0"/>
              <a:t> 000 Kč, které bude dcera čerpat rovnoměrně měsíčně polhůtně po celou </a:t>
            </a:r>
            <a:r>
              <a:rPr lang="cs-CZ" sz="2000" dirty="0" smtClean="0"/>
              <a:t>po dobu prvních tří let studia na VŠ. </a:t>
            </a:r>
            <a:r>
              <a:rPr lang="cs-CZ" sz="2000" dirty="0"/>
              <a:t>Úroková sazba je </a:t>
            </a:r>
            <a:r>
              <a:rPr lang="cs-CZ" sz="2000" dirty="0" smtClean="0"/>
              <a:t>1,8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 pololetním připisováním úroků. Jak velké bude dostávat každý měsíc kapesné?</a:t>
            </a:r>
          </a:p>
          <a:p>
            <a:pPr lvl="0"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0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602" y="1546273"/>
            <a:ext cx="8453429" cy="188493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Máme </a:t>
            </a:r>
            <a:r>
              <a:rPr lang="cs-CZ" sz="2000" dirty="0"/>
              <a:t>k dispozici </a:t>
            </a:r>
            <a:r>
              <a:rPr lang="cs-CZ" sz="2000" dirty="0" smtClean="0"/>
              <a:t>85</a:t>
            </a:r>
            <a:r>
              <a:rPr lang="cs-CZ" sz="2000" dirty="0"/>
              <a:t> 000 Kč. Touto částkou si chceme zajistit roční polhůtní důchod na </a:t>
            </a:r>
            <a:r>
              <a:rPr lang="cs-CZ" sz="2000" dirty="0" smtClean="0"/>
              <a:t>šesti </a:t>
            </a:r>
            <a:r>
              <a:rPr lang="cs-CZ" sz="2000" dirty="0"/>
              <a:t>let s tím, že s jeho výplatou začneme až za dva roky. Jak vysoké budou výplaty při neměnné </a:t>
            </a:r>
            <a:r>
              <a:rPr lang="cs-CZ" sz="2000" dirty="0" smtClean="0"/>
              <a:t>2,5 </a:t>
            </a:r>
            <a:r>
              <a:rPr lang="cs-CZ" sz="2000" dirty="0"/>
              <a:t>% roční úrokové sazbě?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5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314" y="1529863"/>
            <a:ext cx="8560531" cy="2000988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Jak </a:t>
            </a:r>
            <a:r>
              <a:rPr lang="cs-CZ" sz="2000" dirty="0"/>
              <a:t>velkou částku musíme dnes při neměnné roční úrokové sazbě </a:t>
            </a:r>
            <a:r>
              <a:rPr lang="cs-CZ" sz="2000" dirty="0" smtClean="0"/>
              <a:t>2,5 </a:t>
            </a:r>
            <a:r>
              <a:rPr lang="cs-CZ" sz="2000" dirty="0"/>
              <a:t>% uložit novorozenému dítěti, aby v osmnácti letech mělo takový kapitál, který by mu zabezpečoval po dobu </a:t>
            </a:r>
            <a:r>
              <a:rPr lang="cs-CZ" sz="2000" dirty="0" smtClean="0"/>
              <a:t>pěti </a:t>
            </a:r>
            <a:r>
              <a:rPr lang="cs-CZ" sz="2000" dirty="0"/>
              <a:t>let čtvrtletní polhůtní důchod ve výši 6</a:t>
            </a:r>
            <a:r>
              <a:rPr lang="cs-CZ" sz="2000" dirty="0" smtClean="0"/>
              <a:t> 000 </a:t>
            </a:r>
            <a:r>
              <a:rPr lang="cs-CZ" sz="2000" dirty="0"/>
              <a:t>Kč?</a:t>
            </a:r>
          </a:p>
          <a:p>
            <a:pPr marL="0" lvl="0" indent="0" algn="just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7283" y="1535723"/>
            <a:ext cx="8662563" cy="1995127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Jaká </a:t>
            </a:r>
            <a:r>
              <a:rPr lang="cs-CZ" sz="2000" dirty="0"/>
              <a:t>je současná hodnota důchodu, který nám zajistí polhůtní důchod </a:t>
            </a:r>
            <a:r>
              <a:rPr lang="cs-CZ" sz="2000" dirty="0" smtClean="0"/>
              <a:t>5 500 </a:t>
            </a:r>
            <a:r>
              <a:rPr lang="cs-CZ" sz="2000" dirty="0"/>
              <a:t>Kč ročně po dobu 15 let při úrokové sazbě 3</a:t>
            </a:r>
            <a:r>
              <a:rPr lang="cs-CZ" sz="2000" dirty="0" smtClean="0"/>
              <a:t>,4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 ročním připisováním úroků, jestliže nám bude finanční ústav na konci každého roku strhávat poplatek ve výši </a:t>
            </a:r>
            <a:r>
              <a:rPr lang="cs-CZ" sz="2000" dirty="0" smtClean="0"/>
              <a:t>320 </a:t>
            </a:r>
            <a:r>
              <a:rPr lang="cs-CZ" sz="2000" dirty="0"/>
              <a:t>Kč?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</a:t>
            </a:r>
            <a:r>
              <a:rPr lang="cs-CZ" dirty="0" smtClean="0"/>
              <a:t>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57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2090</TotalTime>
  <Words>335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Důchod odložený</vt:lpstr>
      <vt:lpstr>Příklad</vt:lpstr>
      <vt:lpstr>Příklad</vt:lpstr>
      <vt:lpstr>Příklad</vt:lpstr>
      <vt:lpstr>Příklad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31</cp:revision>
  <dcterms:created xsi:type="dcterms:W3CDTF">2019-02-19T15:15:01Z</dcterms:created>
  <dcterms:modified xsi:type="dcterms:W3CDTF">2020-05-21T12:43:58Z</dcterms:modified>
</cp:coreProperties>
</file>