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8" r:id="rId3"/>
    <p:sldId id="279" r:id="rId4"/>
    <p:sldId id="281" r:id="rId5"/>
    <p:sldId id="288" r:id="rId6"/>
    <p:sldId id="289" r:id="rId7"/>
    <p:sldId id="290" r:id="rId8"/>
    <p:sldId id="260" r:id="rId9"/>
    <p:sldId id="291" r:id="rId10"/>
    <p:sldId id="292" r:id="rId11"/>
    <p:sldId id="294" r:id="rId12"/>
    <p:sldId id="29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622" autoAdjust="0"/>
  </p:normalViewPr>
  <p:slideViewPr>
    <p:cSldViewPr snapToGrid="0">
      <p:cViewPr varScale="1">
        <p:scale>
          <a:sx n="114" d="100"/>
          <a:sy n="114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C1B5-A7DC-480C-BA4C-A76C1126D3AD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B3231-7835-41DF-A1A3-FEDC0A8EB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07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B3231-7835-41DF-A1A3-FEDC0A8EB17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94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B3231-7835-41DF-A1A3-FEDC0A8EB17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789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B3231-7835-41DF-A1A3-FEDC0A8EB17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29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smtClean="0">
                <a:solidFill>
                  <a:schemeClr val="bg1"/>
                </a:solidFill>
              </a:rPr>
              <a:t>Téma 4: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Dluhopisy – 1. část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Teoretická cena dluhopisu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486530"/>
            <a:ext cx="8562854" cy="483636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Jakou </a:t>
            </a:r>
            <a:r>
              <a:rPr lang="cs-CZ" sz="2400" dirty="0"/>
              <a:t>cenu jste ochotni zaplatit za diskontovaný dluhopis s nominální hodnotou </a:t>
            </a:r>
            <a:r>
              <a:rPr lang="cs-CZ" sz="2400" dirty="0" smtClean="0"/>
              <a:t>8</a:t>
            </a:r>
            <a:r>
              <a:rPr lang="cs-CZ" sz="2400" dirty="0"/>
              <a:t> 000 Kč, jestliže požadujete výnos do splatnosti </a:t>
            </a:r>
            <a:r>
              <a:rPr lang="cs-CZ" sz="2400" dirty="0" smtClean="0"/>
              <a:t>6 </a:t>
            </a:r>
            <a:r>
              <a:rPr lang="cs-CZ" sz="2400" dirty="0"/>
              <a:t>% </a:t>
            </a:r>
            <a:r>
              <a:rPr lang="cs-CZ" sz="2400" dirty="0" err="1"/>
              <a:t>p.a</a:t>
            </a:r>
            <a:r>
              <a:rPr lang="cs-CZ" sz="2400" dirty="0"/>
              <a:t>. a do splatnosti dluhopisu zbývají </a:t>
            </a:r>
            <a:r>
              <a:rPr lang="cs-CZ" sz="2400" dirty="0" smtClean="0"/>
              <a:t>6 let?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469752"/>
            <a:ext cx="8562854" cy="483636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Koupíte </a:t>
            </a:r>
            <a:r>
              <a:rPr lang="cs-CZ" sz="2400" dirty="0"/>
              <a:t>si dluhopis za jeho nominální hodnotu </a:t>
            </a:r>
            <a:r>
              <a:rPr lang="cs-CZ" sz="2400" dirty="0" smtClean="0"/>
              <a:t>5</a:t>
            </a:r>
            <a:r>
              <a:rPr lang="cs-CZ" sz="2400" dirty="0"/>
              <a:t> 000 Kč? Do doby splatnosti zbývají </a:t>
            </a:r>
            <a:r>
              <a:rPr lang="cs-CZ" sz="2400" dirty="0" smtClean="0"/>
              <a:t>3 </a:t>
            </a:r>
            <a:r>
              <a:rPr lang="cs-CZ" sz="2400" dirty="0"/>
              <a:t>roky, kupónová sazba je </a:t>
            </a:r>
            <a:r>
              <a:rPr lang="cs-CZ" sz="2400" dirty="0" smtClean="0"/>
              <a:t>13 </a:t>
            </a:r>
            <a:r>
              <a:rPr lang="cs-CZ" sz="2400" dirty="0"/>
              <a:t>%, kupony jsou vypláceny ročně a jsou zdaněny 15 % srážkovou daní. Požadovaná výnosnost je 8</a:t>
            </a:r>
            <a:r>
              <a:rPr lang="cs-CZ" sz="2400" dirty="0" smtClean="0"/>
              <a:t> </a:t>
            </a:r>
            <a:r>
              <a:rPr lang="cs-CZ" sz="2400" dirty="0"/>
              <a:t>% </a:t>
            </a:r>
            <a:r>
              <a:rPr lang="cs-CZ" sz="2400" dirty="0" err="1"/>
              <a:t>p.a</a:t>
            </a:r>
            <a:r>
              <a:rPr lang="cs-CZ" sz="2400" dirty="0"/>
              <a:t>.</a:t>
            </a:r>
          </a:p>
          <a:p>
            <a:pPr algn="just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87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5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Dluhopisy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3" y="1825624"/>
            <a:ext cx="8379547" cy="447558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Dluhopis (obligace, bond) je cenný papír, který vyjadřuje dlužnický závazek emitenta vůči oprávněnému majiteli dluhopisu. </a:t>
            </a:r>
          </a:p>
          <a:p>
            <a:pPr algn="just"/>
            <a:r>
              <a:rPr lang="cs-CZ" sz="2400" dirty="0"/>
              <a:t>Majitel dluhopisu má nárok požadovat po emitentovi splacení nominální hodnoty v době splatnosti dluhopisu a v určených termínech i stanovených výnosů.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1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Dluhopisy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113036" cy="4351338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dirty="0"/>
              <a:t>V době splatnosti dochází ke splacení nominální hodnoty dluhopisu, z hlediska délky doby do splatnosti rozlišujeme dluhopisy: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Krátkodobé </a:t>
            </a:r>
            <a:endParaRPr lang="cs-CZ" dirty="0" smtClean="0"/>
          </a:p>
          <a:p>
            <a:pPr lvl="1" algn="just">
              <a:spcBef>
                <a:spcPts val="1200"/>
              </a:spcBef>
            </a:pPr>
            <a:r>
              <a:rPr lang="cs-CZ" dirty="0" smtClean="0"/>
              <a:t>Střednědobé </a:t>
            </a:r>
          </a:p>
          <a:p>
            <a:pPr lvl="1" algn="just">
              <a:spcBef>
                <a:spcPts val="1200"/>
              </a:spcBef>
            </a:pPr>
            <a:r>
              <a:rPr lang="cs-CZ" dirty="0" smtClean="0"/>
              <a:t>Dlouhodobé</a:t>
            </a:r>
          </a:p>
          <a:p>
            <a:pPr lvl="1" algn="just">
              <a:spcBef>
                <a:spcPts val="1200"/>
              </a:spcBef>
            </a:pPr>
            <a:r>
              <a:rPr lang="cs-CZ" dirty="0" smtClean="0"/>
              <a:t>Věčné </a:t>
            </a:r>
            <a:r>
              <a:rPr lang="cs-CZ" dirty="0"/>
              <a:t>renty neboli </a:t>
            </a:r>
            <a:r>
              <a:rPr lang="cs-CZ" dirty="0" smtClean="0"/>
              <a:t>konzoly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Dluhopisy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113036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Podle formy a způsobu stanovení výnosu plynoucího z dluhopisu můžeme rozlišovat tyto základní druhy dluhopisů:</a:t>
            </a:r>
          </a:p>
          <a:p>
            <a:pPr lvl="1" algn="just"/>
            <a:r>
              <a:rPr lang="cs-CZ" dirty="0"/>
              <a:t>Dluhopisy s pevnou úrokovou (kuponovou) sazbou </a:t>
            </a:r>
            <a:endParaRPr lang="cs-CZ" dirty="0" smtClean="0"/>
          </a:p>
          <a:p>
            <a:pPr lvl="1" algn="just"/>
            <a:r>
              <a:rPr lang="cs-CZ" dirty="0" smtClean="0"/>
              <a:t>Dluhopisy </a:t>
            </a:r>
            <a:r>
              <a:rPr lang="cs-CZ" dirty="0"/>
              <a:t>s pohyblivou úrokovou (kuponovou) sazbou </a:t>
            </a:r>
            <a:endParaRPr lang="cs-CZ" dirty="0" smtClean="0"/>
          </a:p>
          <a:p>
            <a:pPr lvl="1" algn="just"/>
            <a:r>
              <a:rPr lang="cs-CZ" dirty="0" smtClean="0"/>
              <a:t>Dluhopisy </a:t>
            </a:r>
            <a:r>
              <a:rPr lang="cs-CZ" dirty="0"/>
              <a:t>s nulovou úrokovou (kuponovou) sazbou (nulovým kuponem) – označují se také </a:t>
            </a:r>
            <a:r>
              <a:rPr lang="cs-CZ" dirty="0" err="1" smtClean="0"/>
              <a:t>zerobondy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Cena dluhopisu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3" y="1825625"/>
            <a:ext cx="8409177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/>
              <a:t>Každý dluhopis musí mít stanovenou nominální hodnotu, určující částku, která bude vyplacena majiteli dluhopisu v době splatnosti.</a:t>
            </a:r>
          </a:p>
          <a:p>
            <a:pPr algn="just"/>
            <a:r>
              <a:rPr lang="cs-CZ" sz="2400" dirty="0"/>
              <a:t>Z nominální hodnoty se rovněž odvozuje absolutní výše úrokového výnosu, plynoucího z dluhopisu.</a:t>
            </a:r>
          </a:p>
          <a:p>
            <a:pPr algn="just"/>
            <a:r>
              <a:rPr lang="cs-CZ" sz="2400" dirty="0"/>
              <a:t>V případě, že dluhopis je předmětem obchodů na sekundárním trhu, je obchodován za svoji tržní cenu. </a:t>
            </a:r>
          </a:p>
          <a:p>
            <a:pPr algn="just"/>
            <a:r>
              <a:rPr lang="cs-CZ" sz="2400" dirty="0"/>
              <a:t>Tržní cena dluhopisu je obecně dána stavem nabídky a poptávky na trhu, které jsou ovlivňovány řadou faktorů.</a:t>
            </a:r>
          </a:p>
          <a:p>
            <a:pPr algn="just"/>
            <a:r>
              <a:rPr lang="cs-CZ" sz="2400" dirty="0"/>
              <a:t>Teoretickou cenu dluhopisu lze odvodit z podstaty dluhopisu jako cenného papíru, ze kterého plynou majiteli během doby do splatnosti určité výnosy a v době splatnosti nominální hodnota. </a:t>
            </a:r>
          </a:p>
          <a:p>
            <a:pPr algn="just"/>
            <a:r>
              <a:rPr lang="cs-CZ" sz="2400" b="1" dirty="0"/>
              <a:t>Teoretická cena dluhopisu je tedy současná hodnota všech budoucích plateb, plynoucích z daného dluhopisu. </a:t>
            </a:r>
          </a:p>
          <a:p>
            <a:pPr algn="just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5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Cena dluhopisu (2)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526796"/>
                <a:ext cx="8573906" cy="5150841"/>
              </a:xfrm>
            </p:spPr>
            <p:txBody>
              <a:bodyPr>
                <a:normAutofit fontScale="77500" lnSpcReduction="20000"/>
              </a:bodyPr>
              <a:lstStyle/>
              <a:p>
                <a:endParaRPr lang="cs-CZ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3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3400" dirty="0"/>
                  <a:t>+…+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sz="3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sz="3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3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sz="3400" dirty="0"/>
              </a:p>
              <a:p>
                <a:endParaRPr lang="cs-CZ" sz="3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3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34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3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3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𝑁𝐻</m:t>
                          </m:r>
                          <m:r>
                            <a:rPr lang="en-US" sz="3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4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3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3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3400" dirty="0"/>
              </a:p>
              <a:p>
                <a:endParaRPr lang="cs-CZ" sz="3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3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400" i="1">
                          <a:latin typeface="Cambria Math" panose="02040503050406030204" pitchFamily="18" charset="0"/>
                        </a:rPr>
                        <m:t>𝑁𝐻</m:t>
                      </m:r>
                      <m:r>
                        <a:rPr lang="en-US" sz="34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cs-CZ" sz="3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cs-CZ" sz="3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en-US" sz="3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34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3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3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3400" dirty="0"/>
              </a:p>
              <a:p>
                <a:endParaRPr lang="cs-CZ" sz="2400" dirty="0"/>
              </a:p>
              <a:p>
                <a:r>
                  <a:rPr lang="cs-CZ" sz="1400" i="1" dirty="0"/>
                  <a:t>P</a:t>
                </a:r>
                <a:r>
                  <a:rPr lang="cs-CZ" sz="1400" dirty="0"/>
                  <a:t> – teoretická cena dluhopisu jako současná hodnota budoucích plateb z dluhopisu</a:t>
                </a:r>
              </a:p>
              <a:p>
                <a:r>
                  <a:rPr lang="cs-CZ" sz="1400" i="1" dirty="0"/>
                  <a:t>C</a:t>
                </a:r>
                <a:r>
                  <a:rPr lang="cs-CZ" sz="1400" dirty="0"/>
                  <a:t> – roční kuponová platba</a:t>
                </a:r>
              </a:p>
              <a:p>
                <a:r>
                  <a:rPr lang="cs-CZ" sz="1400" i="1" dirty="0"/>
                  <a:t>NH</a:t>
                </a:r>
                <a:r>
                  <a:rPr lang="cs-CZ" sz="1400" dirty="0"/>
                  <a:t> – nominální hodnota dluhopisu</a:t>
                </a:r>
              </a:p>
              <a:p>
                <a:r>
                  <a:rPr lang="cs-CZ" sz="1400" i="1" dirty="0"/>
                  <a:t>k</a:t>
                </a:r>
                <a:r>
                  <a:rPr lang="cs-CZ" sz="1400" dirty="0"/>
                  <a:t> – kupónová sazba </a:t>
                </a:r>
              </a:p>
              <a:p>
                <a:r>
                  <a:rPr lang="cs-CZ" sz="1400" i="1" dirty="0"/>
                  <a:t>i</a:t>
                </a:r>
                <a:r>
                  <a:rPr lang="cs-CZ" sz="1400" dirty="0"/>
                  <a:t> – tržní úroková sazba </a:t>
                </a:r>
              </a:p>
              <a:p>
                <a:r>
                  <a:rPr lang="cs-CZ" sz="1400" i="1" dirty="0"/>
                  <a:t>n</a:t>
                </a:r>
                <a:r>
                  <a:rPr lang="cs-CZ" sz="1400" dirty="0"/>
                  <a:t> – počet úrokových období do splatnosti dluhopisu</a:t>
                </a:r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526796"/>
                <a:ext cx="8573906" cy="515084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4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Cena dluhopisu (3)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r>
                  <a:rPr lang="cs-CZ" sz="2000" dirty="0"/>
                  <a:t>Cena diskontovaného dluhopisu (</a:t>
                </a:r>
                <a:r>
                  <a:rPr lang="cs-CZ" sz="2000" dirty="0" err="1"/>
                  <a:t>zerobondu</a:t>
                </a:r>
                <a:r>
                  <a:rPr lang="cs-CZ" sz="2000" dirty="0"/>
                  <a:t>)</a:t>
                </a:r>
              </a:p>
              <a:p>
                <a:endParaRPr lang="cs-CZ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𝑁𝐻</m:t>
                          </m:r>
                        </m:num>
                        <m:den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  <a:p>
                <a:endParaRPr lang="cs-CZ" sz="2000" dirty="0"/>
              </a:p>
              <a:p>
                <a:endParaRPr lang="cs-CZ" sz="2000" dirty="0"/>
              </a:p>
              <a:p>
                <a:r>
                  <a:rPr lang="cs-CZ" sz="2000" dirty="0"/>
                  <a:t>Cena věčného dluhopisu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>
                <a:blip r:embed="rId2"/>
                <a:stretch>
                  <a:fillRect l="-676" t="-14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0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276" y="1530932"/>
            <a:ext cx="8510570" cy="483636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Vypočítejte </a:t>
            </a:r>
            <a:r>
              <a:rPr lang="cs-CZ" sz="2400" dirty="0"/>
              <a:t>teoretickou cenu dluhopisu s pevnou kuponovou </a:t>
            </a:r>
            <a:r>
              <a:rPr lang="cs-CZ" sz="2400" dirty="0" smtClean="0"/>
              <a:t>sazbou 8 </a:t>
            </a:r>
            <a:r>
              <a:rPr lang="cs-CZ" sz="2400" dirty="0"/>
              <a:t>% </a:t>
            </a:r>
            <a:r>
              <a:rPr lang="cs-CZ" sz="2400" dirty="0" err="1"/>
              <a:t>p.a</a:t>
            </a:r>
            <a:r>
              <a:rPr lang="cs-CZ" sz="2400" dirty="0"/>
              <a:t>. a nominální hodnotou </a:t>
            </a:r>
            <a:r>
              <a:rPr lang="cs-CZ" sz="2400" dirty="0" smtClean="0"/>
              <a:t>5 000 </a:t>
            </a:r>
            <a:r>
              <a:rPr lang="cs-CZ" sz="2400" dirty="0"/>
              <a:t>Kč, se splatností </a:t>
            </a:r>
            <a:r>
              <a:rPr lang="cs-CZ" sz="2400" dirty="0" smtClean="0"/>
              <a:t>dva </a:t>
            </a:r>
            <a:r>
              <a:rPr lang="cs-CZ" sz="2400" dirty="0"/>
              <a:t>roky a při tržní úrokové míře </a:t>
            </a:r>
            <a:r>
              <a:rPr lang="cs-CZ" sz="2400" dirty="0" smtClean="0"/>
              <a:t>6,5 </a:t>
            </a:r>
            <a:r>
              <a:rPr lang="cs-CZ" sz="2400" dirty="0"/>
              <a:t>%.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553642"/>
            <a:ext cx="8562854" cy="483636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Vypočítejte </a:t>
            </a:r>
            <a:r>
              <a:rPr lang="cs-CZ" sz="2400" dirty="0"/>
              <a:t>teoretickou cenu dluhopisu s nulovým kuponem se splatností dva roky, nominální hodnota dluhopisu činí </a:t>
            </a:r>
            <a:r>
              <a:rPr lang="cs-CZ" sz="2400" dirty="0" smtClean="0"/>
              <a:t>25 </a:t>
            </a:r>
            <a:r>
              <a:rPr lang="cs-CZ" sz="2400" dirty="0"/>
              <a:t>000 Kč, při tržní úrokové míře </a:t>
            </a:r>
            <a:r>
              <a:rPr lang="cs-CZ" sz="2400" dirty="0" smtClean="0"/>
              <a:t>6,2 </a:t>
            </a:r>
            <a:r>
              <a:rPr lang="cs-CZ" sz="2400" dirty="0"/>
              <a:t>%.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8792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2162</TotalTime>
  <Words>617</Words>
  <Application>Microsoft Office PowerPoint</Application>
  <PresentationFormat>Předvádění na obrazovce (4:3)</PresentationFormat>
  <Paragraphs>59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Dluhopisy (1)</vt:lpstr>
      <vt:lpstr>Dluhopisy (2)</vt:lpstr>
      <vt:lpstr>Dluhopisy (3)</vt:lpstr>
      <vt:lpstr>Cena dluhopisu (1)</vt:lpstr>
      <vt:lpstr>Cena dluhopisu (2)</vt:lpstr>
      <vt:lpstr>Cena dluhopisu (3)</vt:lpstr>
      <vt:lpstr>Příklad</vt:lpstr>
      <vt:lpstr>Příklad</vt:lpstr>
      <vt:lpstr>Příklad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33</cp:revision>
  <dcterms:created xsi:type="dcterms:W3CDTF">2019-02-19T15:15:01Z</dcterms:created>
  <dcterms:modified xsi:type="dcterms:W3CDTF">2020-05-24T19:23:37Z</dcterms:modified>
</cp:coreProperties>
</file>