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81" r:id="rId5"/>
    <p:sldId id="295" r:id="rId6"/>
    <p:sldId id="296" r:id="rId7"/>
    <p:sldId id="297" r:id="rId8"/>
    <p:sldId id="280" r:id="rId9"/>
    <p:sldId id="288" r:id="rId10"/>
    <p:sldId id="289" r:id="rId11"/>
    <p:sldId id="29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21.05.2020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1832811"/>
          </a:xfrm>
        </p:spPr>
        <p:txBody>
          <a:bodyPr>
            <a:noAutofit/>
          </a:bodyPr>
          <a:lstStyle/>
          <a:p>
            <a:r>
              <a:rPr lang="cs-CZ" sz="5000" dirty="0" smtClean="0">
                <a:solidFill>
                  <a:schemeClr val="bg1"/>
                </a:solidFill>
              </a:rPr>
              <a:t>Finanční a pojistná matematika</a:t>
            </a:r>
            <a:endParaRPr lang="cs-CZ" sz="5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601308"/>
            <a:ext cx="5095702" cy="138117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Téma </a:t>
            </a:r>
            <a:r>
              <a:rPr lang="cs-CZ" dirty="0">
                <a:solidFill>
                  <a:schemeClr val="bg1"/>
                </a:solidFill>
              </a:rPr>
              <a:t>5</a:t>
            </a:r>
            <a:r>
              <a:rPr lang="cs-CZ" dirty="0" smtClean="0">
                <a:solidFill>
                  <a:schemeClr val="bg1"/>
                </a:solidFill>
              </a:rPr>
              <a:t>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Dluhopisy – 2. část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Výnosy z dluhopisu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2314" y="1506415"/>
            <a:ext cx="8477532" cy="4670548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Vypočtěte </a:t>
            </a:r>
            <a:r>
              <a:rPr lang="cs-CZ" sz="2400" dirty="0"/>
              <a:t>renditu dluhopisu s nominální hodnotou </a:t>
            </a:r>
            <a:r>
              <a:rPr lang="cs-CZ" sz="2400" dirty="0" smtClean="0"/>
              <a:t>15 </a:t>
            </a:r>
            <a:r>
              <a:rPr lang="cs-CZ" sz="2400" dirty="0"/>
              <a:t>000 Kč, který jste drželi po dobu dvou let. Dluhopis vyplácí roční kupon ve výši </a:t>
            </a:r>
            <a:r>
              <a:rPr lang="cs-CZ" sz="2400" dirty="0" smtClean="0"/>
              <a:t>5 </a:t>
            </a:r>
            <a:r>
              <a:rPr lang="cs-CZ" sz="2400" dirty="0"/>
              <a:t>%. Výchozí kurz byl </a:t>
            </a:r>
            <a:r>
              <a:rPr lang="cs-CZ" sz="2400" dirty="0" smtClean="0"/>
              <a:t>12 </a:t>
            </a:r>
            <a:r>
              <a:rPr lang="cs-CZ" sz="2400" dirty="0"/>
              <a:t>000 Kč a v době prodeje </a:t>
            </a:r>
            <a:r>
              <a:rPr lang="cs-CZ" sz="2400" dirty="0" smtClean="0"/>
              <a:t>se:</a:t>
            </a:r>
            <a:endParaRPr lang="cs-CZ" sz="2400" dirty="0"/>
          </a:p>
          <a:p>
            <a:pPr lvl="1" algn="just"/>
            <a:r>
              <a:rPr lang="cs-CZ" dirty="0"/>
              <a:t>a) nezměnil,</a:t>
            </a:r>
          </a:p>
          <a:p>
            <a:pPr lvl="1" algn="just"/>
            <a:r>
              <a:rPr lang="cs-CZ" dirty="0"/>
              <a:t>b) vzrostl o </a:t>
            </a:r>
            <a:r>
              <a:rPr lang="cs-CZ" dirty="0" smtClean="0"/>
              <a:t>4 </a:t>
            </a:r>
            <a:r>
              <a:rPr lang="cs-CZ" dirty="0"/>
              <a:t>000 Kč.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849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578" y="2625000"/>
            <a:ext cx="8004112" cy="130692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Děku</a:t>
            </a:r>
            <a:r>
              <a:rPr lang="cs-CZ" dirty="0" smtClean="0"/>
              <a:t>ji za pozornost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706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Výnosy z dluhopisu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2314" y="1825625"/>
            <a:ext cx="8113036" cy="4351338"/>
          </a:xfrm>
        </p:spPr>
        <p:txBody>
          <a:bodyPr>
            <a:normAutofit/>
          </a:bodyPr>
          <a:lstStyle/>
          <a:p>
            <a:pPr algn="just"/>
            <a:r>
              <a:rPr lang="cs-CZ" sz="2600" dirty="0"/>
              <a:t>Z dluhopisu mohou jeho majiteli plynout výnosy ve dvou základních formách:</a:t>
            </a:r>
          </a:p>
          <a:p>
            <a:pPr lvl="1" algn="just"/>
            <a:r>
              <a:rPr lang="cs-CZ" dirty="0"/>
              <a:t>jako kuponový (úrokový) výnos,</a:t>
            </a:r>
          </a:p>
          <a:p>
            <a:pPr lvl="1" algn="just"/>
            <a:r>
              <a:rPr lang="cs-CZ" dirty="0"/>
              <a:t>jako rozdíl mezi cenou, za kterou dluhopis koupit a cenou, za kterou dluhopis prodal, resp. nominální hodnotou, která je splacena v době splatnosti dluhopisu.</a:t>
            </a:r>
          </a:p>
          <a:p>
            <a:pPr algn="just"/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91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Běžná výnosnost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02314" y="1645920"/>
                <a:ext cx="8334280" cy="4531043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cs-CZ" sz="2600" dirty="0"/>
                  <a:t>Běžná výnosnost – vyjadřuje vztah kuponové platby k aktuální tržní ceně dluhopisu, tj. ceně, za kterou můžeme dluhopis na trhu koupit:</a:t>
                </a:r>
              </a:p>
              <a:p>
                <a:pPr algn="just"/>
                <a:endParaRPr lang="cs-CZ" sz="26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6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sz="2600" i="1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cs-CZ" sz="2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600" i="1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b>
                            <m:sSubPr>
                              <m:ctrlPr>
                                <a:rPr lang="cs-CZ" sz="2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6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sz="26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en-US" sz="2600" i="1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sz="2600" i="1">
                          <a:latin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cs-CZ" sz="2600" dirty="0"/>
              </a:p>
              <a:p>
                <a:pPr algn="just"/>
                <a:endParaRPr lang="cs-CZ" sz="2200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cs-CZ" sz="2200" dirty="0"/>
                  <a:t> - je kuponová výnosnost v %</a:t>
                </a:r>
              </a:p>
              <a:p>
                <a:pPr algn="just"/>
                <a:r>
                  <a:rPr lang="cs-CZ" sz="2200" i="1" dirty="0"/>
                  <a:t>C</a:t>
                </a:r>
                <a:r>
                  <a:rPr lang="cs-CZ" sz="2200" dirty="0"/>
                  <a:t> – kuponová platba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2200" dirty="0"/>
                  <a:t> - nákupní cena dluhopisu</a:t>
                </a:r>
              </a:p>
              <a:p>
                <a:pPr algn="just"/>
                <a:endParaRPr lang="cs-CZ" sz="22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314" y="1645920"/>
                <a:ext cx="8334280" cy="4531043"/>
              </a:xfrm>
              <a:blipFill>
                <a:blip r:embed="rId2"/>
                <a:stretch>
                  <a:fillRect l="-1170" t="-2019" r="-131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00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Výnosnost do doby splatnosti (1)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325925" y="1645920"/>
                <a:ext cx="8618899" cy="4872575"/>
              </a:xfrm>
            </p:spPr>
            <p:txBody>
              <a:bodyPr>
                <a:normAutofit fontScale="55000" lnSpcReduction="20000"/>
              </a:bodyPr>
              <a:lstStyle/>
              <a:p>
                <a:pPr algn="just"/>
                <a:r>
                  <a:rPr lang="cs-CZ" sz="3600" b="1" dirty="0"/>
                  <a:t>Výnosnost do doby splatnosti </a:t>
                </a:r>
                <a:r>
                  <a:rPr lang="cs-CZ" sz="3600" dirty="0"/>
                  <a:t>– roční výnosnost, které dosáhne investor kupující dluhopis, od jeho zakoupení do jeho splatnosti.</a:t>
                </a:r>
              </a:p>
              <a:p>
                <a:pPr algn="just"/>
                <a:endParaRPr lang="cs-CZ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36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sz="3600" i="1"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  <m:r>
                      <a:rPr lang="cs-CZ" sz="3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a:rPr lang="cs-CZ" sz="3600" i="1">
                            <a:latin typeface="Cambria Math" panose="02040503050406030204" pitchFamily="18" charset="0"/>
                          </a:rPr>
                          <m:t>1+</m:t>
                        </m:r>
                        <m:sSub>
                          <m:sSubPr>
                            <m:ctrlPr>
                              <a:rPr lang="cs-CZ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3600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cs-CZ" sz="3600" i="1">
                                <a:latin typeface="Cambria Math" panose="02040503050406030204" pitchFamily="18" charset="0"/>
                              </a:rPr>
                              <m:t>𝐷𝑆</m:t>
                            </m:r>
                          </m:sub>
                        </m:sSub>
                      </m:den>
                    </m:f>
                    <m:r>
                      <a:rPr lang="cs-CZ" sz="36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cs-CZ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3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36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sSub>
                                  <m:sSubPr>
                                    <m:ctrlPr>
                                      <a:rPr lang="cs-CZ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36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cs-CZ" sz="3600" i="1">
                                        <a:latin typeface="Cambria Math" panose="02040503050406030204" pitchFamily="18" charset="0"/>
                                      </a:rPr>
                                      <m:t>𝐷𝑆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cs-CZ" sz="3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cs-CZ" sz="36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cs-CZ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3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36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sSub>
                                  <m:sSubPr>
                                    <m:ctrlPr>
                                      <a:rPr lang="cs-CZ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36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cs-CZ" sz="3600" i="1">
                                        <a:latin typeface="Cambria Math" panose="02040503050406030204" pitchFamily="18" charset="0"/>
                                      </a:rPr>
                                      <m:t>𝐷𝑆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cs-CZ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cs-CZ" sz="3600" dirty="0"/>
                  <a:t>+…+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i="1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sSup>
                          <m:sSupPr>
                            <m:ctrlPr>
                              <a:rPr lang="cs-CZ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3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36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sSub>
                                  <m:sSubPr>
                                    <m:ctrlPr>
                                      <a:rPr lang="cs-CZ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36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cs-CZ" sz="3600" i="1">
                                        <a:latin typeface="Cambria Math" panose="02040503050406030204" pitchFamily="18" charset="0"/>
                                      </a:rPr>
                                      <m:t>𝐷𝑆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cs-CZ" sz="36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  <m:r>
                      <a:rPr lang="cs-CZ" sz="36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cs-CZ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600" i="1">
                            <a:latin typeface="Cambria Math" panose="02040503050406030204" pitchFamily="18" charset="0"/>
                          </a:rPr>
                          <m:t>𝑁𝐻</m:t>
                        </m:r>
                      </m:num>
                      <m:den>
                        <m:sSup>
                          <m:sSupPr>
                            <m:ctrlPr>
                              <a:rPr lang="cs-CZ" sz="3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sz="3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sz="3600" i="1"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sSub>
                                  <m:sSubPr>
                                    <m:ctrlPr>
                                      <a:rPr lang="cs-CZ" sz="3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cs-CZ" sz="3600" i="1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cs-CZ" sz="3600" i="1">
                                        <a:latin typeface="Cambria Math" panose="02040503050406030204" pitchFamily="18" charset="0"/>
                                      </a:rPr>
                                      <m:t>𝐷𝑆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cs-CZ" sz="36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cs-CZ" sz="3600" dirty="0"/>
              </a:p>
              <a:p>
                <a:pPr algn="just"/>
                <a:endParaRPr lang="cs-CZ" dirty="0"/>
              </a:p>
              <a:p>
                <a:pPr algn="just"/>
                <a:endParaRPr lang="cs-CZ" dirty="0"/>
              </a:p>
              <a:p>
                <a:pPr algn="just"/>
                <a:r>
                  <a:rPr lang="cs-CZ" dirty="0"/>
                  <a:t>Vzhledem k obtížnosti výpočtu, můžeme použít aproximační vzorec:</a:t>
                </a:r>
              </a:p>
              <a:p>
                <a:pPr algn="just"/>
                <a:endParaRPr lang="cs-CZ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4500" i="1">
                          <a:latin typeface="Cambria Math" panose="02040503050406030204" pitchFamily="18" charset="0"/>
                        </a:rPr>
                        <m:t>𝑌𝑇𝑀</m:t>
                      </m:r>
                      <m:r>
                        <a:rPr lang="cs-CZ" sz="45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45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4500" i="1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cs-CZ" sz="45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cs-CZ" sz="45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4500" i="1">
                                  <a:latin typeface="Cambria Math" panose="02040503050406030204" pitchFamily="18" charset="0"/>
                                </a:rPr>
                                <m:t>𝑁𝐻</m:t>
                              </m:r>
                              <m:r>
                                <a:rPr lang="cs-CZ" sz="45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cs-CZ" sz="45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sz="4500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cs-CZ" sz="4500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cs-CZ" sz="45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num>
                        <m:den>
                          <m:r>
                            <a:rPr lang="cs-CZ" sz="4500" i="1">
                              <a:latin typeface="Cambria Math" panose="02040503050406030204" pitchFamily="18" charset="0"/>
                            </a:rPr>
                            <m:t>0,6</m:t>
                          </m:r>
                          <m:r>
                            <a:rPr lang="en-US" sz="4500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cs-CZ" sz="45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4500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sz="45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cs-CZ" sz="4500" i="1">
                              <a:latin typeface="Cambria Math" panose="02040503050406030204" pitchFamily="18" charset="0"/>
                            </a:rPr>
                            <m:t>+0,4</m:t>
                          </m:r>
                          <m:r>
                            <a:rPr lang="en-US" sz="4500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cs-CZ" sz="4500" i="1">
                              <a:latin typeface="Cambria Math" panose="02040503050406030204" pitchFamily="18" charset="0"/>
                            </a:rPr>
                            <m:t>𝑁𝐻</m:t>
                          </m:r>
                        </m:den>
                      </m:f>
                    </m:oMath>
                  </m:oMathPara>
                </a14:m>
                <a:endParaRPr lang="cs-CZ" sz="4500" dirty="0"/>
              </a:p>
              <a:p>
                <a:pPr algn="just"/>
                <a:endParaRPr lang="cs-CZ" dirty="0"/>
              </a:p>
              <a:p>
                <a:pPr algn="just"/>
                <a:endParaRPr lang="cs-CZ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</m:sSub>
                  </m:oMath>
                </a14:m>
                <a:r>
                  <a:rPr lang="cs-CZ" sz="2200" dirty="0"/>
                  <a:t> - kupní cena dluhopisu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𝐷𝑆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2200" dirty="0"/>
                  <a:t>- výnosnost do doby splatnosti, vyjádřená jako desetinné číslo </a:t>
                </a:r>
              </a:p>
              <a:p>
                <a:pPr algn="just"/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5925" y="1645920"/>
                <a:ext cx="8618899" cy="4872575"/>
              </a:xfrm>
              <a:blipFill>
                <a:blip r:embed="rId2"/>
                <a:stretch>
                  <a:fillRect l="-636" t="-2253" r="-77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682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Výnosnost do doby splatnosti (2)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02314" y="1825625"/>
                <a:ext cx="8113036" cy="4351338"/>
              </a:xfrm>
            </p:spPr>
            <p:txBody>
              <a:bodyPr>
                <a:normAutofit/>
              </a:bodyPr>
              <a:lstStyle/>
              <a:p>
                <a:r>
                  <a:rPr lang="cs-CZ" dirty="0"/>
                  <a:t>Výnosnost do doby splatnosti pro dluhopis s nulovým kuponem:</a:t>
                </a:r>
              </a:p>
              <a:p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𝑁𝐾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</m:deg>
                        <m:e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𝑁𝐻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𝑃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𝑇𝑁𝐾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cs-CZ" i="1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cs-CZ" dirty="0"/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𝑁𝐾</m:t>
                        </m:r>
                      </m:sub>
                    </m:sSub>
                  </m:oMath>
                </a14:m>
                <a:r>
                  <a:rPr lang="cs-CZ" sz="2200" dirty="0"/>
                  <a:t> - výnosnost do doby splatnosti jako desetinné číslo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</a:rPr>
                          <m:t>𝑁𝐾𝑇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sz="2200" dirty="0"/>
                  <a:t>- tržní cena dluhopisu s nulovým kuponem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314" y="1825625"/>
                <a:ext cx="8113036" cy="4351338"/>
              </a:xfrm>
              <a:blipFill rotWithShape="0">
                <a:blip r:embed="rId2"/>
                <a:stretch>
                  <a:fillRect l="-1352" t="-2241" r="-232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418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Výnosnost do doby splatnosti (3)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02314" y="1825625"/>
                <a:ext cx="8397654" cy="4351338"/>
              </a:xfrm>
            </p:spPr>
            <p:txBody>
              <a:bodyPr>
                <a:normAutofit/>
              </a:bodyPr>
              <a:lstStyle/>
              <a:p>
                <a:pPr algn="just"/>
                <a:r>
                  <a:rPr lang="cs-CZ" dirty="0"/>
                  <a:t>Výnosnost pro dluhopis bez splatnosti (věčnou rentu):</a:t>
                </a:r>
              </a:p>
              <a:p>
                <a:pPr algn="just"/>
                <a:endParaRPr lang="cs-CZ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𝐵𝑆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𝑇𝐵𝑆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  <a:p>
                <a:pPr algn="just"/>
                <a:endParaRPr lang="cs-CZ" dirty="0"/>
              </a:p>
              <a:p>
                <a:pPr algn="just"/>
                <a:endParaRPr lang="cs-CZ" dirty="0"/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𝐵𝑆</m:t>
                        </m:r>
                      </m:sub>
                    </m:sSub>
                  </m:oMath>
                </a14:m>
                <a:r>
                  <a:rPr lang="cs-CZ" dirty="0"/>
                  <a:t> - výnosnost</a:t>
                </a: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𝑇𝐵𝑆</m:t>
                        </m:r>
                      </m:sub>
                    </m:sSub>
                  </m:oMath>
                </a14:m>
                <a:r>
                  <a:rPr lang="cs-CZ" dirty="0"/>
                  <a:t> - aktuální tržní cena dluhopisu bez splatnosti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314" y="1825625"/>
                <a:ext cx="8397654" cy="4351338"/>
              </a:xfrm>
              <a:blipFill>
                <a:blip r:embed="rId2"/>
                <a:stretch>
                  <a:fillRect l="-1306" t="-22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356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Rendita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02313" y="1825624"/>
                <a:ext cx="8596831" cy="4439373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cs-CZ" dirty="0"/>
                  <a:t>Rendita (skutečná, reálná výnosnost)</a:t>
                </a:r>
              </a:p>
              <a:p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  <a:p>
                <a:endParaRPr lang="cs-CZ" dirty="0"/>
              </a:p>
              <a:p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cs-CZ" sz="2600" dirty="0"/>
                  <a:t> - výnosnost za dobu držby – rendita, vyjádřená jako desetinné číslo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cs-CZ" sz="2600" dirty="0"/>
                  <a:t> - nákupní cena dluhopisu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2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cs-CZ" sz="26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cs-CZ" sz="2600" dirty="0"/>
                  <a:t> - prodejní cena dluhopisu</a:t>
                </a:r>
              </a:p>
              <a:p>
                <a:r>
                  <a:rPr lang="cs-CZ" sz="2600" i="1" dirty="0"/>
                  <a:t>n</a:t>
                </a:r>
                <a:r>
                  <a:rPr lang="cs-CZ" sz="2600" dirty="0"/>
                  <a:t> – počet let držby dluhopisu</a:t>
                </a:r>
              </a:p>
              <a:p>
                <a:r>
                  <a:rPr lang="cs-CZ" sz="2600" i="1" dirty="0"/>
                  <a:t>C</a:t>
                </a:r>
                <a:r>
                  <a:rPr lang="cs-CZ" sz="2600" dirty="0"/>
                  <a:t> – roční kuponová platba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313" y="1825624"/>
                <a:ext cx="8596831" cy="4439373"/>
              </a:xfrm>
              <a:blipFill>
                <a:blip r:embed="rId2"/>
                <a:stretch>
                  <a:fillRect l="-993" t="-260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121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2314" y="1482969"/>
            <a:ext cx="8477532" cy="4693994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Vypočítejte </a:t>
            </a:r>
            <a:r>
              <a:rPr lang="cs-CZ" sz="2400" dirty="0"/>
              <a:t>běžný výnos u dluhopisu, jehož nominální hodnota je </a:t>
            </a:r>
            <a:r>
              <a:rPr lang="cs-CZ" sz="2400" dirty="0" smtClean="0"/>
              <a:t>5 </a:t>
            </a:r>
            <a:r>
              <a:rPr lang="cs-CZ" sz="2400" dirty="0"/>
              <a:t>000 Kč, kuponová sazba je </a:t>
            </a:r>
            <a:r>
              <a:rPr lang="cs-CZ" sz="2400" dirty="0" smtClean="0"/>
              <a:t>10 </a:t>
            </a:r>
            <a:r>
              <a:rPr lang="cs-CZ" sz="2400" dirty="0"/>
              <a:t>% (roční výplata), výnosnost od doby splatnosti je </a:t>
            </a:r>
            <a:r>
              <a:rPr lang="cs-CZ" sz="2400" dirty="0" smtClean="0"/>
              <a:t>9 </a:t>
            </a:r>
            <a:r>
              <a:rPr lang="cs-CZ" sz="2400" dirty="0"/>
              <a:t>% a doba splatnosti je </a:t>
            </a:r>
            <a:r>
              <a:rPr lang="cs-CZ" sz="2400" dirty="0" smtClean="0"/>
              <a:t>5 </a:t>
            </a:r>
            <a:r>
              <a:rPr lang="cs-CZ" sz="2400" dirty="0"/>
              <a:t>let.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266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5492" y="1482969"/>
            <a:ext cx="8651631" cy="4693994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Investor </a:t>
            </a:r>
            <a:r>
              <a:rPr lang="cs-CZ" sz="2400" dirty="0"/>
              <a:t>si pořídil </a:t>
            </a:r>
            <a:r>
              <a:rPr lang="cs-CZ" sz="2400" dirty="0" smtClean="0"/>
              <a:t>dluhopis </a:t>
            </a:r>
            <a:r>
              <a:rPr lang="cs-CZ" sz="2400" dirty="0"/>
              <a:t>za cenu 67 </a:t>
            </a:r>
            <a:r>
              <a:rPr lang="cs-CZ" sz="2400" dirty="0" smtClean="0"/>
              <a:t>00 Kč, dluhopis má </a:t>
            </a:r>
            <a:r>
              <a:rPr lang="cs-CZ" sz="2400" dirty="0"/>
              <a:t>nominální </a:t>
            </a:r>
            <a:r>
              <a:rPr lang="cs-CZ" sz="2400" dirty="0" smtClean="0"/>
              <a:t>hodnotu 75 </a:t>
            </a:r>
            <a:r>
              <a:rPr lang="cs-CZ" sz="2400" dirty="0"/>
              <a:t>000 Kč </a:t>
            </a:r>
            <a:r>
              <a:rPr lang="cs-CZ" sz="2400" dirty="0" smtClean="0"/>
              <a:t>a je splatný </a:t>
            </a:r>
            <a:r>
              <a:rPr lang="cs-CZ" sz="2400" dirty="0"/>
              <a:t>přesně za 5</a:t>
            </a:r>
            <a:r>
              <a:rPr lang="cs-CZ" sz="2400" dirty="0" smtClean="0"/>
              <a:t> let. </a:t>
            </a:r>
            <a:r>
              <a:rPr lang="cs-CZ" sz="2400" dirty="0"/>
              <a:t>Dluhopis přináší roční kupon ve výši </a:t>
            </a:r>
            <a:r>
              <a:rPr lang="cs-CZ" sz="2400" dirty="0" smtClean="0"/>
              <a:t>5 </a:t>
            </a:r>
            <a:r>
              <a:rPr lang="cs-CZ" sz="2400" dirty="0"/>
              <a:t>% </a:t>
            </a:r>
            <a:r>
              <a:rPr lang="cs-CZ" sz="2400" dirty="0" err="1"/>
              <a:t>p.a</a:t>
            </a:r>
            <a:r>
              <a:rPr lang="cs-CZ" sz="2400" dirty="0"/>
              <a:t>. Určete výnosnost do doby splatnosti, které dosáhl investor v době pořízení dluhopisu.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6571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2152</TotalTime>
  <Words>672</Words>
  <Application>Microsoft Office PowerPoint</Application>
  <PresentationFormat>Předvádění na obrazovce (4:3)</PresentationFormat>
  <Paragraphs>64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Motiv Office</vt:lpstr>
      <vt:lpstr>Finanční a pojistná matematika</vt:lpstr>
      <vt:lpstr>Výnosy z dluhopisu</vt:lpstr>
      <vt:lpstr>Běžná výnosnost</vt:lpstr>
      <vt:lpstr>Výnosnost do doby splatnosti (1)</vt:lpstr>
      <vt:lpstr>Výnosnost do doby splatnosti (2)</vt:lpstr>
      <vt:lpstr>Výnosnost do doby splatnosti (3)</vt:lpstr>
      <vt:lpstr>Rendita</vt:lpstr>
      <vt:lpstr>Příklad</vt:lpstr>
      <vt:lpstr>Příklad</vt:lpstr>
      <vt:lpstr>Příklad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34</cp:revision>
  <dcterms:created xsi:type="dcterms:W3CDTF">2019-02-19T15:15:01Z</dcterms:created>
  <dcterms:modified xsi:type="dcterms:W3CDTF">2020-05-21T12:44:21Z</dcterms:modified>
</cp:coreProperties>
</file>