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1" r:id="rId5"/>
    <p:sldId id="295" r:id="rId6"/>
    <p:sldId id="289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6: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Akcie – vnitřní hodnota akcie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444" y="1481593"/>
            <a:ext cx="8537417" cy="4351338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Akcie </a:t>
            </a:r>
            <a:r>
              <a:rPr lang="cs-CZ" sz="2200" dirty="0"/>
              <a:t>společnosti A se na burze prodává za </a:t>
            </a:r>
            <a:r>
              <a:rPr lang="cs-CZ" sz="2200" dirty="0" smtClean="0"/>
              <a:t>2</a:t>
            </a:r>
            <a:r>
              <a:rPr lang="cs-CZ" sz="2200" dirty="0"/>
              <a:t> 500 Kč, společnost vyplácí konstantní dividendu ve výši </a:t>
            </a:r>
            <a:r>
              <a:rPr lang="cs-CZ" sz="2200" dirty="0" smtClean="0"/>
              <a:t>250 </a:t>
            </a:r>
            <a:r>
              <a:rPr lang="cs-CZ" sz="2200" dirty="0"/>
              <a:t>Kč ročně, která je navíc zdaněná 15 % daní. Koupíte si tuto akcii, pokud požadujete výnosnost minimálně 10 % </a:t>
            </a:r>
            <a:r>
              <a:rPr lang="cs-CZ" sz="2200" dirty="0" err="1"/>
              <a:t>p.a</a:t>
            </a:r>
            <a:r>
              <a:rPr lang="cs-CZ" sz="2200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1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298" y="1445379"/>
            <a:ext cx="8572547" cy="4351338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Akcie společnosti B se na burze prodávají za 1 </a:t>
            </a:r>
            <a:r>
              <a:rPr lang="cs-CZ" sz="2000" dirty="0" smtClean="0"/>
              <a:t>500 </a:t>
            </a:r>
            <a:r>
              <a:rPr lang="cs-CZ" sz="2000" dirty="0"/>
              <a:t>Kč. Analytici soudí, že akcie jsou oceněny správně. V letošním roce společnost vyplatila dividendu </a:t>
            </a:r>
            <a:r>
              <a:rPr lang="cs-CZ" sz="2000" dirty="0" smtClean="0"/>
              <a:t>125 </a:t>
            </a:r>
            <a:r>
              <a:rPr lang="cs-CZ" sz="2000" dirty="0"/>
              <a:t>Kč po zdanění na akcii. Společnost udržuje stabilní míru růstu dividend ve výši </a:t>
            </a:r>
            <a:r>
              <a:rPr lang="cs-CZ" sz="2000" dirty="0" smtClean="0"/>
              <a:t>2 </a:t>
            </a:r>
            <a:r>
              <a:rPr lang="cs-CZ" sz="2000" dirty="0"/>
              <a:t>% ročně. Určete požadovanou výnosovou míru z akcií </a:t>
            </a:r>
            <a:r>
              <a:rPr lang="cs-CZ" sz="2000" dirty="0" smtClean="0"/>
              <a:t>společnosti</a:t>
            </a:r>
            <a:r>
              <a:rPr lang="cs-CZ" sz="20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1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Ziskové </a:t>
            </a:r>
            <a:r>
              <a:rPr lang="cs-CZ" dirty="0" smtClean="0"/>
              <a:t>modely (1)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4"/>
                <a:ext cx="8477532" cy="468068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400" dirty="0"/>
                  <a:t>Ziskové modely vycházejí při hledání vnitřní hodnoty akcie z ukazatele poměru mezi cenou akcie a ziskem na jednu akcii (</a:t>
                </a:r>
                <a:r>
                  <a:rPr lang="cs-CZ" sz="2400" dirty="0" err="1"/>
                  <a:t>price-earning</a:t>
                </a:r>
                <a:r>
                  <a:rPr lang="cs-CZ" sz="2400" dirty="0"/>
                  <a:t> ratio P/E). Je definován jako: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algn="just"/>
                <a:endParaRPr lang="cs-CZ" sz="2400" dirty="0"/>
              </a:p>
              <a:p>
                <a:pPr algn="just"/>
                <a:r>
                  <a:rPr lang="cs-CZ" sz="2400" dirty="0"/>
                  <a:t>P/E – ukazatel </a:t>
                </a:r>
                <a:r>
                  <a:rPr lang="cs-CZ" sz="2400" dirty="0" err="1"/>
                  <a:t>price-earning</a:t>
                </a:r>
                <a:r>
                  <a:rPr lang="cs-CZ" sz="2400" dirty="0"/>
                  <a:t> ratio</a:t>
                </a:r>
              </a:p>
              <a:p>
                <a:pPr algn="just"/>
                <a:r>
                  <a:rPr lang="cs-CZ" sz="2400" dirty="0"/>
                  <a:t>P – tržní cena akcie</a:t>
                </a:r>
              </a:p>
              <a:p>
                <a:pPr algn="just"/>
                <a:r>
                  <a:rPr lang="cs-CZ" sz="2400" dirty="0"/>
                  <a:t>E – čistý zisk připadající na jednu </a:t>
                </a:r>
                <a:r>
                  <a:rPr lang="cs-CZ" sz="2400" dirty="0" smtClean="0"/>
                  <a:t>akcii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4"/>
                <a:ext cx="8477532" cy="4680683"/>
              </a:xfrm>
              <a:blipFill>
                <a:blip r:embed="rId2"/>
                <a:stretch>
                  <a:fillRect l="-1006" t="-1823" r="-10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64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Ziskové </a:t>
            </a:r>
            <a:r>
              <a:rPr lang="cs-CZ" dirty="0" smtClean="0"/>
              <a:t>modely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90123" y="1645920"/>
                <a:ext cx="8689723" cy="4860387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100" dirty="0"/>
                  <a:t>Využití ukazatele P/E ke stanovení vnitřní hodnoty:</a:t>
                </a:r>
              </a:p>
              <a:p>
                <a:pPr algn="just"/>
                <a:endParaRPr lang="cs-CZ" sz="21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10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1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1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sz="2100" i="1"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</m:oMath>
                  </m:oMathPara>
                </a14:m>
                <a:endParaRPr lang="cs-CZ" sz="2100" dirty="0"/>
              </a:p>
              <a:p>
                <a:pPr algn="just"/>
                <a:endParaRPr lang="cs-CZ" sz="21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100" dirty="0"/>
                  <a:t> - očekávaný zisk na jednu akcii v následujícím roce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𝑛𝑜𝑟𝑚</m:t>
                        </m:r>
                      </m:sub>
                    </m:sSub>
                  </m:oMath>
                </a14:m>
                <a:r>
                  <a:rPr lang="cs-CZ" sz="2100" dirty="0"/>
                  <a:t> - normální hodnota ukazatele </a:t>
                </a:r>
                <a:r>
                  <a:rPr lang="cs-CZ" sz="2100" dirty="0" smtClean="0"/>
                  <a:t>P/E</a:t>
                </a:r>
                <a:endParaRPr lang="cs-CZ" sz="21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123" y="1645920"/>
                <a:ext cx="8689723" cy="4860387"/>
              </a:xfrm>
              <a:blipFill>
                <a:blip r:embed="rId2"/>
                <a:stretch>
                  <a:fillRect l="-701" t="-13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9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554480"/>
            <a:ext cx="8477532" cy="4951827"/>
          </a:xfrm>
        </p:spPr>
        <p:txBody>
          <a:bodyPr>
            <a:normAutofit/>
          </a:bodyPr>
          <a:lstStyle/>
          <a:p>
            <a:pPr algn="just"/>
            <a:r>
              <a:rPr lang="cs-CZ" sz="2500" dirty="0" smtClean="0"/>
              <a:t>P/E poměr činí 18. V příštím roce se očekává čistý zisk na akcii ve výši 65 Kč. Určete vnitřní hodnotu akcie.</a:t>
            </a:r>
            <a:endParaRPr lang="cs-CZ" sz="2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97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</a:t>
            </a:r>
            <a:r>
              <a:rPr lang="cs-CZ" dirty="0" smtClean="0"/>
              <a:t>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6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Akcie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334280" cy="4357892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Akcie je cenný papír, který představuje podíl na základním kapitálu akciové společnosti.</a:t>
            </a:r>
          </a:p>
          <a:p>
            <a:pPr algn="just"/>
            <a:r>
              <a:rPr lang="cs-CZ" sz="2600" dirty="0"/>
              <a:t>Majitel akcie – akcionář – má právo podílet se zákonem a stanovami společnosti vymezeným způsobem na jejím řízení, jejím zisku a likvidačním zůstatku při případném zániku společnosti.</a:t>
            </a:r>
          </a:p>
          <a:p>
            <a:pPr algn="just"/>
            <a:r>
              <a:rPr lang="cs-CZ" sz="2600" dirty="0"/>
              <a:t>Každá akcie musí znít na určitou nominální hodnotu, součet nominálních hodnot všech akcií tvoří základní kapitál dané akciové společnosti.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Akcie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 lnSpcReduction="10000"/>
          </a:bodyPr>
          <a:lstStyle/>
          <a:p>
            <a:r>
              <a:rPr lang="cs-CZ" altLang="cs-CZ" sz="2500" dirty="0"/>
              <a:t>Nominální hodnota akcie</a:t>
            </a:r>
          </a:p>
          <a:p>
            <a:pPr lvl="1"/>
            <a:r>
              <a:rPr lang="cs-CZ" altLang="cs-CZ" sz="2200" dirty="0"/>
              <a:t>Podíl na majetku akciové společnosti vyjádřen vlastnictvím akcie</a:t>
            </a:r>
          </a:p>
          <a:p>
            <a:pPr lvl="1"/>
            <a:r>
              <a:rPr lang="cs-CZ" altLang="cs-CZ" sz="2200" dirty="0"/>
              <a:t>Součet nominálních hodnot všech akcií = Základní kapitál </a:t>
            </a:r>
          </a:p>
          <a:p>
            <a:endParaRPr lang="cs-CZ" altLang="cs-CZ" sz="2500" dirty="0"/>
          </a:p>
          <a:p>
            <a:r>
              <a:rPr lang="cs-CZ" altLang="cs-CZ" sz="2500" dirty="0"/>
              <a:t>Dividenda</a:t>
            </a:r>
          </a:p>
          <a:p>
            <a:pPr lvl="1"/>
            <a:r>
              <a:rPr lang="cs-CZ" altLang="cs-CZ" sz="2200" dirty="0"/>
              <a:t>Podíl na zisku společnosti vyplývající z vlastnictví akcie</a:t>
            </a:r>
          </a:p>
          <a:p>
            <a:endParaRPr lang="cs-CZ" altLang="cs-CZ" sz="2500" dirty="0"/>
          </a:p>
          <a:p>
            <a:r>
              <a:rPr lang="cs-CZ" altLang="cs-CZ" sz="2500" dirty="0"/>
              <a:t>Kurz akcie</a:t>
            </a:r>
          </a:p>
          <a:p>
            <a:pPr lvl="1"/>
            <a:r>
              <a:rPr lang="cs-CZ" altLang="cs-CZ" sz="2200" dirty="0"/>
              <a:t>Tržní cena akcie, tj. cena akcie, za kterou se obchoduje na kapitálovém trhu</a:t>
            </a:r>
          </a:p>
          <a:p>
            <a:pPr lvl="1"/>
            <a:r>
              <a:rPr lang="cs-CZ" altLang="cs-CZ" sz="2200" dirty="0"/>
              <a:t>Je dán střetem nabídky a poptávky </a:t>
            </a:r>
          </a:p>
          <a:p>
            <a:pPr algn="just"/>
            <a:endParaRPr lang="cs-CZ" sz="2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Cena 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S veřejně obchodovatelnými akciemi se obchoduje na sekundárním kapitálovém trhu za tržní ceny (kurzy akcií), které jsou obecně výsledkem vztahu nabídky a poptávky na trhu. </a:t>
            </a:r>
          </a:p>
          <a:p>
            <a:pPr algn="just"/>
            <a:r>
              <a:rPr lang="cs-CZ" sz="2000" dirty="0" smtClean="0"/>
              <a:t>Výše </a:t>
            </a:r>
            <a:r>
              <a:rPr lang="cs-CZ" sz="2000" dirty="0"/>
              <a:t>ceny akcie je ovlivňována řadou faktorů nejen ekonomických, ale i politických či psychologických.</a:t>
            </a:r>
          </a:p>
          <a:p>
            <a:pPr algn="just"/>
            <a:r>
              <a:rPr lang="cs-CZ" sz="2000" dirty="0"/>
              <a:t>Proto určit teoreticky správnou cenu akcie a odhadnout její chování není jednoduché. Snaží se o to celá řada metod. </a:t>
            </a:r>
            <a:endParaRPr lang="cs-CZ" sz="2000" dirty="0" smtClean="0"/>
          </a:p>
          <a:p>
            <a:pPr algn="just"/>
            <a:r>
              <a:rPr lang="cs-CZ" sz="2000" dirty="0" smtClean="0"/>
              <a:t>Určení vnitřní hodnoty akcie</a:t>
            </a:r>
          </a:p>
          <a:p>
            <a:pPr lvl="1" algn="just"/>
            <a:r>
              <a:rPr lang="cs-CZ" sz="1600" dirty="0" smtClean="0"/>
              <a:t>dividendový diskontní model,</a:t>
            </a:r>
          </a:p>
          <a:p>
            <a:pPr lvl="1" algn="just"/>
            <a:r>
              <a:rPr lang="cs-CZ" sz="1600" dirty="0" smtClean="0"/>
              <a:t>ziskové modely.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558510" cy="1280794"/>
          </a:xfrm>
        </p:spPr>
        <p:txBody>
          <a:bodyPr>
            <a:normAutofit/>
          </a:bodyPr>
          <a:lstStyle/>
          <a:p>
            <a:r>
              <a:rPr lang="cs-CZ" dirty="0"/>
              <a:t>Dividendový diskontní </a:t>
            </a:r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645919"/>
            <a:ext cx="8477532" cy="4531043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Dividendový diskontní </a:t>
            </a:r>
            <a:r>
              <a:rPr lang="cs-CZ" sz="2400" dirty="0" smtClean="0"/>
              <a:t>model (DDM) </a:t>
            </a:r>
            <a:r>
              <a:rPr lang="cs-CZ" sz="2400" dirty="0"/>
              <a:t>vychází z toho, že vnitřní hodnota akcie je současnou hodnotou veškerých budoucích příjmů, plynoucích z akcie jejímu majiteli.</a:t>
            </a:r>
          </a:p>
          <a:p>
            <a:pPr algn="just"/>
            <a:r>
              <a:rPr lang="cs-CZ" sz="2400" dirty="0"/>
              <a:t>Majiteli akcií mohou z akcie plynout příjmy ve formě dividend a z prodeje akcie.</a:t>
            </a:r>
          </a:p>
          <a:p>
            <a:pPr algn="just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1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Vnitřní hodnota akcie </a:t>
            </a:r>
            <a:r>
              <a:rPr lang="cs-CZ" dirty="0" smtClean="0"/>
              <a:t>(</a:t>
            </a:r>
            <a:r>
              <a:rPr lang="cs-CZ" dirty="0"/>
              <a:t>DDM)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dirty="0"/>
                  <a:t>Vnitřní hodnotu akcie pro </a:t>
                </a:r>
                <a:r>
                  <a:rPr lang="cs-CZ" i="1" dirty="0"/>
                  <a:t>n</a:t>
                </a:r>
                <a:r>
                  <a:rPr lang="cs-CZ" dirty="0"/>
                  <a:t>-let lze </a:t>
                </a:r>
                <a:r>
                  <a:rPr lang="cs-CZ" dirty="0" smtClean="0"/>
                  <a:t>vyjádřit </a:t>
                </a:r>
                <a:r>
                  <a:rPr lang="cs-CZ" dirty="0"/>
                  <a:t>jako:</a:t>
                </a:r>
              </a:p>
              <a:p>
                <a:pPr algn="just"/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cs-CZ" dirty="0"/>
                          <m:t>+</m:t>
                        </m:r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200" dirty="0"/>
                  <a:t> - očekávaná dividenda na konci </a:t>
                </a:r>
                <a:r>
                  <a:rPr lang="cs-CZ" sz="2200" i="1" dirty="0"/>
                  <a:t>j-</a:t>
                </a:r>
                <a:r>
                  <a:rPr lang="cs-CZ" sz="2200" dirty="0" err="1"/>
                  <a:t>tého</a:t>
                </a:r>
                <a:r>
                  <a:rPr lang="cs-CZ" sz="2200" dirty="0"/>
                  <a:t>, resp. </a:t>
                </a:r>
                <a:r>
                  <a:rPr lang="cs-CZ" sz="2200" i="1" dirty="0"/>
                  <a:t>n-</a:t>
                </a:r>
                <a:r>
                  <a:rPr lang="cs-CZ" sz="2200" dirty="0" err="1"/>
                  <a:t>tého</a:t>
                </a:r>
                <a:r>
                  <a:rPr lang="cs-CZ" sz="2200" dirty="0"/>
                  <a:t> roku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200" dirty="0"/>
                  <a:t> - očekávaná cena na konci </a:t>
                </a:r>
                <a:r>
                  <a:rPr lang="cs-CZ" sz="2200" i="1" dirty="0"/>
                  <a:t>n-</a:t>
                </a:r>
                <a:r>
                  <a:rPr lang="cs-CZ" sz="2200" dirty="0" err="1"/>
                  <a:t>tého</a:t>
                </a:r>
                <a:r>
                  <a:rPr lang="cs-CZ" sz="2200" dirty="0"/>
                  <a:t> roku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200" dirty="0"/>
                  <a:t> – požadovaná </a:t>
                </a:r>
                <a:r>
                  <a:rPr lang="cs-CZ" sz="2200" dirty="0" smtClean="0"/>
                  <a:t>výnosnost</a:t>
                </a:r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>
                <a:blip r:embed="rId2"/>
                <a:stretch>
                  <a:fillRect l="-1352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Vnitřní hodnota akcie bez prodeje (DDM)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500" dirty="0"/>
                  <a:t>Při praktickém využití se obvykle neodhaduje absolutní výše dividend v jednotlivých letech, ale spíše očekávaný růst dividend.</a:t>
                </a:r>
              </a:p>
              <a:p>
                <a:pPr algn="just"/>
                <a:r>
                  <a:rPr lang="cs-CZ" sz="2500" dirty="0"/>
                  <a:t>V případě konstantního růstu dividend pro dividendu na konci </a:t>
                </a:r>
                <a:r>
                  <a:rPr lang="cs-CZ" sz="2500" i="1" dirty="0"/>
                  <a:t>j-</a:t>
                </a:r>
                <a:r>
                  <a:rPr lang="cs-CZ" sz="2500" dirty="0" err="1"/>
                  <a:t>tého</a:t>
                </a:r>
                <a:r>
                  <a:rPr lang="cs-CZ" sz="2500" dirty="0"/>
                  <a:t> roku platí:</a:t>
                </a:r>
              </a:p>
              <a:p>
                <a:pPr algn="just"/>
                <a:endParaRPr lang="cs-CZ" sz="25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5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5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</m:oMath>
                  </m:oMathPara>
                </a14:m>
                <a:endParaRPr lang="cs-CZ" sz="2500" dirty="0"/>
              </a:p>
              <a:p>
                <a:pPr algn="just"/>
                <a:endParaRPr lang="cs-CZ" sz="2500" dirty="0"/>
              </a:p>
              <a:p>
                <a:pPr algn="just"/>
                <a:r>
                  <a:rPr lang="cs-CZ" sz="2500" dirty="0"/>
                  <a:t>g – konstantní roční míra růstu dividend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>
                <a:blip r:embed="rId2"/>
                <a:stretch>
                  <a:fillRect l="-1127" t="-1821" r="-12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9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Vnitřní hodnota akcie bez prodeje (DDM)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500" dirty="0"/>
                  <a:t>Akcie nemá stanovenou dobu splatnosti =&gt; jestli je konstantní dividendová politika jedná se o </a:t>
                </a:r>
                <a:r>
                  <a:rPr lang="cs-CZ" sz="2500" dirty="0" err="1"/>
                  <a:t>perpetuitu</a:t>
                </a:r>
                <a:endParaRPr lang="cs-CZ" sz="2500" dirty="0"/>
              </a:p>
              <a:p>
                <a:pPr algn="just"/>
                <a:r>
                  <a:rPr lang="cs-CZ" sz="2500" dirty="0"/>
                  <a:t>Situace, kdy očekáváme konstantní </a:t>
                </a:r>
                <a:r>
                  <a:rPr lang="cs-CZ" sz="2500" dirty="0" smtClean="0"/>
                  <a:t>růst dividend:</a:t>
                </a:r>
              </a:p>
              <a:p>
                <a:pPr algn="just"/>
                <a:endParaRPr lang="cs-CZ" sz="25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b="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5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500" b="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5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5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5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500" b="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sz="2500" dirty="0"/>
              </a:p>
              <a:p>
                <a:pPr algn="just"/>
                <a:endParaRPr lang="cs-CZ" sz="2500" dirty="0"/>
              </a:p>
              <a:p>
                <a:pPr algn="just"/>
                <a:r>
                  <a:rPr lang="cs-CZ" sz="2500" dirty="0" smtClean="0"/>
                  <a:t>Situace, kdy očekáváme konstantní </a:t>
                </a:r>
                <a:r>
                  <a:rPr lang="cs-CZ" sz="2500" dirty="0"/>
                  <a:t>absolutní výši </a:t>
                </a:r>
                <a:r>
                  <a:rPr lang="cs-CZ" sz="2500" dirty="0" smtClean="0"/>
                  <a:t>dividend: </a:t>
                </a:r>
              </a:p>
              <a:p>
                <a:pPr algn="just"/>
                <a:endParaRPr lang="cs-CZ" sz="25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b="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5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500" b="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sz="25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5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>
                <a:blip r:embed="rId2"/>
                <a:stretch>
                  <a:fillRect l="-1127" t="-1821" r="-1202" b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711" y="1493821"/>
            <a:ext cx="8519311" cy="4683141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 smtClean="0"/>
              <a:t>Vypočítejte </a:t>
            </a:r>
            <a:r>
              <a:rPr lang="cs-CZ" sz="2200" dirty="0"/>
              <a:t>vnitřní hodnotu akcie firmy za předpokladu, že očekáváte výši dividendy na konci </a:t>
            </a:r>
            <a:r>
              <a:rPr lang="cs-CZ" sz="2200" dirty="0" smtClean="0"/>
              <a:t>letošního </a:t>
            </a:r>
            <a:r>
              <a:rPr lang="cs-CZ" sz="2200" dirty="0"/>
              <a:t>roku </a:t>
            </a:r>
            <a:r>
              <a:rPr lang="cs-CZ" sz="2200" dirty="0" smtClean="0"/>
              <a:t>100 Kč (dividenda tedy ještě letos nebyla vyplacena) </a:t>
            </a:r>
            <a:r>
              <a:rPr lang="cs-CZ" sz="2200" dirty="0"/>
              <a:t>a uvažujete </a:t>
            </a:r>
            <a:r>
              <a:rPr lang="cs-CZ" sz="2200" dirty="0" smtClean="0"/>
              <a:t>9 </a:t>
            </a:r>
            <a:r>
              <a:rPr lang="cs-CZ" sz="2200" dirty="0"/>
              <a:t>% požadovanou míru výnosnosti, přičemž předpokládáte:</a:t>
            </a:r>
          </a:p>
          <a:p>
            <a:pPr lvl="1" algn="just"/>
            <a:r>
              <a:rPr lang="cs-CZ" sz="2000" dirty="0"/>
              <a:t>a) konstantní absolutní výši dividend v jednotlivých letech,</a:t>
            </a:r>
          </a:p>
          <a:p>
            <a:pPr lvl="1" algn="just"/>
            <a:r>
              <a:rPr lang="cs-CZ" sz="2000" dirty="0"/>
              <a:t>b) konstantní roční míru růstu dividend ve výši </a:t>
            </a:r>
            <a:r>
              <a:rPr lang="cs-CZ" sz="2000" dirty="0" smtClean="0"/>
              <a:t>2 </a:t>
            </a:r>
            <a:r>
              <a:rPr lang="cs-CZ" sz="2000" dirty="0"/>
              <a:t>%.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15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2153</TotalTime>
  <Words>848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Akcie (1)</vt:lpstr>
      <vt:lpstr>Akcie (2)</vt:lpstr>
      <vt:lpstr>Cena akcie</vt:lpstr>
      <vt:lpstr>Dividendový diskontní model</vt:lpstr>
      <vt:lpstr>Vnitřní hodnota akcie (DDM)</vt:lpstr>
      <vt:lpstr>Vnitřní hodnota akcie bez prodeje (DDM)</vt:lpstr>
      <vt:lpstr>Vnitřní hodnota akcie bez prodeje (DDM)</vt:lpstr>
      <vt:lpstr>Příklad</vt:lpstr>
      <vt:lpstr>Příklad</vt:lpstr>
      <vt:lpstr>Příklad</vt:lpstr>
      <vt:lpstr>Ziskové modely (1)</vt:lpstr>
      <vt:lpstr>Ziskové modely (2)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37</cp:revision>
  <dcterms:created xsi:type="dcterms:W3CDTF">2019-02-19T15:15:01Z</dcterms:created>
  <dcterms:modified xsi:type="dcterms:W3CDTF">2020-05-21T12:44:31Z</dcterms:modified>
</cp:coreProperties>
</file>