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304" r:id="rId5"/>
    <p:sldId id="281" r:id="rId6"/>
    <p:sldId id="295" r:id="rId7"/>
    <p:sldId id="289" r:id="rId8"/>
    <p:sldId id="305" r:id="rId9"/>
    <p:sldId id="306" r:id="rId10"/>
    <p:sldId id="307" r:id="rId11"/>
    <p:sldId id="308" r:id="rId12"/>
    <p:sldId id="30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6: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Akcie – Zvýšení základního kapitálu, předkupní právo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7145" y="202164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244" y="1482958"/>
            <a:ext cx="8658602" cy="4673399"/>
          </a:xfrm>
        </p:spPr>
        <p:txBody>
          <a:bodyPr>
            <a:normAutofit/>
          </a:bodyPr>
          <a:lstStyle/>
          <a:p>
            <a:pPr lvl="0" algn="just"/>
            <a:r>
              <a:rPr lang="cs-CZ" sz="1800" dirty="0" smtClean="0"/>
              <a:t>Akciová </a:t>
            </a:r>
            <a:r>
              <a:rPr lang="cs-CZ" sz="1800" dirty="0"/>
              <a:t>společnost </a:t>
            </a:r>
            <a:r>
              <a:rPr lang="cs-CZ" sz="1800" dirty="0" smtClean="0"/>
              <a:t>Alfa, a.s., </a:t>
            </a:r>
            <a:r>
              <a:rPr lang="cs-CZ" sz="1800" dirty="0"/>
              <a:t>má základní kapitál 5</a:t>
            </a:r>
            <a:r>
              <a:rPr lang="cs-CZ" sz="1800" dirty="0" smtClean="0"/>
              <a:t> </a:t>
            </a:r>
            <a:r>
              <a:rPr lang="cs-CZ" sz="1800" dirty="0"/>
              <a:t>mil. Kč, který je rozdělen na 5</a:t>
            </a:r>
            <a:r>
              <a:rPr lang="cs-CZ" sz="1800" dirty="0" smtClean="0"/>
              <a:t> </a:t>
            </a:r>
            <a:r>
              <a:rPr lang="cs-CZ" sz="1800" dirty="0"/>
              <a:t>tisíc akcií. Akciová společnost se rozhodla zvýšit základní kapitál o </a:t>
            </a:r>
            <a:r>
              <a:rPr lang="cs-CZ" sz="1800" dirty="0" smtClean="0"/>
              <a:t>1 mil. Kč </a:t>
            </a:r>
            <a:r>
              <a:rPr lang="cs-CZ" sz="1800" dirty="0"/>
              <a:t>emisí nových akcií se stejnou nominální hodnotou.</a:t>
            </a:r>
          </a:p>
          <a:p>
            <a:pPr lvl="1" algn="just"/>
            <a:r>
              <a:rPr lang="cs-CZ" sz="1500" dirty="0"/>
              <a:t>Jaký bude upisovací (odběrní) poměr?</a:t>
            </a:r>
          </a:p>
          <a:p>
            <a:pPr lvl="1" algn="just"/>
            <a:r>
              <a:rPr lang="cs-CZ" sz="1500" dirty="0"/>
              <a:t>Kolik bude nových akcií</a:t>
            </a:r>
            <a:r>
              <a:rPr lang="cs-CZ" sz="1500" dirty="0" smtClean="0"/>
              <a:t>?</a:t>
            </a:r>
            <a:endParaRPr lang="cs-CZ" sz="15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26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453" y="195142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137" y="1392424"/>
            <a:ext cx="8676709" cy="4718666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Určete </a:t>
            </a:r>
            <a:r>
              <a:rPr lang="cs-CZ" sz="2000" dirty="0"/>
              <a:t>hodnotu předkupního práva na novou akcii společnosti </a:t>
            </a:r>
            <a:r>
              <a:rPr lang="cs-CZ" sz="2000" dirty="0" smtClean="0"/>
              <a:t>Beta, a.s., </a:t>
            </a:r>
            <a:r>
              <a:rPr lang="cs-CZ" sz="2000" dirty="0"/>
              <a:t>pokud jsou staré akcie společnosti na trhu prodávány za </a:t>
            </a:r>
            <a:r>
              <a:rPr lang="cs-CZ" sz="2000" dirty="0" smtClean="0"/>
              <a:t>2</a:t>
            </a:r>
            <a:r>
              <a:rPr lang="cs-CZ" sz="2000" dirty="0"/>
              <a:t> </a:t>
            </a:r>
            <a:r>
              <a:rPr lang="cs-CZ" sz="2000" dirty="0" smtClean="0"/>
              <a:t>500 </a:t>
            </a:r>
            <a:r>
              <a:rPr lang="cs-CZ" sz="2000" dirty="0"/>
              <a:t>Kč a předkupní právo je dosud součástí staré akcie. Upisovací poměr je </a:t>
            </a:r>
            <a:r>
              <a:rPr lang="cs-CZ" sz="2000" dirty="0" smtClean="0"/>
              <a:t>3:1 </a:t>
            </a:r>
            <a:r>
              <a:rPr lang="cs-CZ" sz="2000" dirty="0"/>
              <a:t>a emisní kurz nových akcí má hodnotu </a:t>
            </a:r>
            <a:r>
              <a:rPr lang="cs-CZ" sz="2000" dirty="0" smtClean="0"/>
              <a:t>2</a:t>
            </a:r>
            <a:r>
              <a:rPr lang="cs-CZ" sz="2000" dirty="0"/>
              <a:t> 000 Kč. Staré akcie mají navíc nárok na dividendu ve výši </a:t>
            </a:r>
            <a:r>
              <a:rPr lang="cs-CZ" sz="2000" dirty="0" smtClean="0"/>
              <a:t>100 </a:t>
            </a:r>
            <a:r>
              <a:rPr lang="cs-CZ" sz="2000" dirty="0"/>
              <a:t>Kč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7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578" y="2625000"/>
            <a:ext cx="8004112" cy="13069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1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Emise akcií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3" y="1765426"/>
            <a:ext cx="8352387" cy="4411537"/>
          </a:xfrm>
        </p:spPr>
        <p:txBody>
          <a:bodyPr>
            <a:noAutofit/>
          </a:bodyPr>
          <a:lstStyle/>
          <a:p>
            <a:pPr algn="just"/>
            <a:r>
              <a:rPr lang="cs-CZ" sz="1900" b="1" dirty="0"/>
              <a:t>Zvýšení základního kapitálu:</a:t>
            </a:r>
          </a:p>
          <a:p>
            <a:pPr algn="just"/>
            <a:r>
              <a:rPr lang="cs-CZ" sz="1900" dirty="0"/>
              <a:t>Akciová společnost může zvýšit svůj základní kapitál emisí nových, tzv. mladých akcií.</a:t>
            </a:r>
          </a:p>
          <a:p>
            <a:pPr algn="just"/>
            <a:endParaRPr lang="cs-CZ" sz="1900" dirty="0"/>
          </a:p>
          <a:p>
            <a:pPr algn="just"/>
            <a:r>
              <a:rPr lang="cs-CZ" sz="1900" dirty="0"/>
              <a:t>Emise akcií = umístění nových akcií na kapitálovém trhu</a:t>
            </a:r>
          </a:p>
          <a:p>
            <a:pPr marL="0" indent="0">
              <a:buNone/>
            </a:pPr>
            <a:endParaRPr lang="cs-CZ" sz="1900" dirty="0"/>
          </a:p>
          <a:p>
            <a:pPr lvl="1"/>
            <a:r>
              <a:rPr lang="cs-CZ" sz="1900" dirty="0"/>
              <a:t>Veřejná nabídka </a:t>
            </a:r>
            <a:r>
              <a:rPr lang="cs-CZ" sz="1900" dirty="0" smtClean="0"/>
              <a:t>akcií</a:t>
            </a:r>
          </a:p>
          <a:p>
            <a:pPr lvl="3"/>
            <a:r>
              <a:rPr lang="cs-CZ" dirty="0" smtClean="0"/>
              <a:t>Přímá </a:t>
            </a:r>
            <a:r>
              <a:rPr lang="cs-CZ" dirty="0"/>
              <a:t>nabídka veřejnosti</a:t>
            </a:r>
          </a:p>
          <a:p>
            <a:pPr lvl="3"/>
            <a:r>
              <a:rPr lang="cs-CZ" dirty="0"/>
              <a:t>Zprostředkovaná nabídka (emisními domy, konsorcii bank...)</a:t>
            </a:r>
          </a:p>
          <a:p>
            <a:pPr lvl="2"/>
            <a:r>
              <a:rPr lang="cs-CZ" sz="1900" dirty="0"/>
              <a:t>Za fixní cenu</a:t>
            </a:r>
          </a:p>
          <a:p>
            <a:pPr lvl="2"/>
            <a:r>
              <a:rPr lang="cs-CZ" sz="1900" dirty="0"/>
              <a:t>Aukce</a:t>
            </a:r>
          </a:p>
          <a:p>
            <a:pPr lvl="2"/>
            <a:r>
              <a:rPr lang="cs-CZ" sz="1900" dirty="0"/>
              <a:t>Tender</a:t>
            </a:r>
          </a:p>
          <a:p>
            <a:pPr lvl="1"/>
            <a:r>
              <a:rPr lang="cs-CZ" sz="1900" dirty="0"/>
              <a:t>Neveřejný prodej</a:t>
            </a:r>
          </a:p>
          <a:p>
            <a:pPr lvl="2"/>
            <a:r>
              <a:rPr lang="cs-CZ" sz="1800" dirty="0"/>
              <a:t>Prodej omezenému většinou předem vytypovanému okruhu osob</a:t>
            </a:r>
          </a:p>
          <a:p>
            <a:pPr>
              <a:buClr>
                <a:srgbClr val="307871"/>
              </a:buClr>
            </a:pPr>
            <a:endParaRPr lang="cs-CZ" sz="19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1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Předkupní </a:t>
            </a:r>
            <a:r>
              <a:rPr lang="cs-CZ" dirty="0" smtClean="0"/>
              <a:t>právo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1779" y="1825625"/>
            <a:ext cx="8477532" cy="4348838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Aby se v důsledku emise akcií nesnížil podíl stávajících akcionářů ve společnosti, získávají akcionáři </a:t>
            </a:r>
            <a:r>
              <a:rPr lang="cs-CZ" sz="2000" b="1" dirty="0"/>
              <a:t>předkupní právo </a:t>
            </a:r>
            <a:r>
              <a:rPr lang="cs-CZ" sz="2000" dirty="0"/>
              <a:t>na nákup mladých akcií v poměru, v jakém se podíleli na dosavadním základním kapitálu akciové společnosti.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Předkupní právo zabezpečuje stávajícím akcionářům nezmenšený podíl na ZK při jeho navyšování dodatečnou emisí akcií.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Nárok na získání předkupního práva získávají všichni akcionáři, kteří drží akcie.</a:t>
            </a:r>
          </a:p>
          <a:p>
            <a:pPr algn="just"/>
            <a:r>
              <a:rPr lang="cs-CZ" sz="2000" dirty="0"/>
              <a:t>Pro určení, zda je či není se zakoupenou akcí spojeno předkupní právo, je rozhodující </a:t>
            </a:r>
            <a:r>
              <a:rPr lang="cs-CZ" sz="2000" b="1" dirty="0"/>
              <a:t>datum ex-předkupní právo </a:t>
            </a:r>
            <a:r>
              <a:rPr lang="cs-CZ" sz="2000" dirty="0"/>
              <a:t>(dále ex-datum).</a:t>
            </a:r>
          </a:p>
          <a:p>
            <a:pPr algn="just"/>
            <a:r>
              <a:rPr lang="cs-CZ" sz="2000" dirty="0"/>
              <a:t>Nový majitel akcie, který by ji zakoupil v tento den a později, již se zakoupenou akcií nezískává nárok na předkupní právo na mladé akcie.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0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Předkupní právo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3" y="1825625"/>
            <a:ext cx="8388601" cy="4430320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Dosavadní akcionáři mají na základě předkupního práva nárok na zakoupení mladých akcií.</a:t>
            </a:r>
          </a:p>
          <a:p>
            <a:pPr algn="just"/>
            <a:r>
              <a:rPr lang="cs-CZ" sz="2000" dirty="0"/>
              <a:t>Předkupní právo mohou uplatit během </a:t>
            </a:r>
            <a:r>
              <a:rPr lang="cs-CZ" sz="2000" b="1" dirty="0"/>
              <a:t>upisovací (odebírací, odběrné) lhůty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Během této lhůty může dosavadní akcionář předkupní právo také prodat.</a:t>
            </a:r>
          </a:p>
          <a:p>
            <a:pPr algn="just"/>
            <a:r>
              <a:rPr lang="cs-CZ" sz="2000" dirty="0"/>
              <a:t>Upisovací cena, za kterou může majitel předkupního práva zakoupit mladé akcie, je obvykle nižší než aktuální kurz akcie na trhu.</a:t>
            </a:r>
          </a:p>
          <a:p>
            <a:pPr algn="just"/>
            <a:r>
              <a:rPr lang="cs-CZ" sz="2000" dirty="0"/>
              <a:t>Tedy i předkupní právo má svoji cenu, za kterou může být během upisovací lhůty obchodováno na sekundárním trhu.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6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Předkupní právo </a:t>
            </a:r>
            <a:r>
              <a:rPr lang="cs-CZ" dirty="0" smtClean="0"/>
              <a:t>(3)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66512" y="1780357"/>
                <a:ext cx="8613334" cy="4548016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200" dirty="0"/>
                  <a:t>Na jednu dosavadní akcii obvykle připadá jedno předkupní právo, na zakoupení jedné mladé akcie je zapotřebí tolik předkupních práv, kolik určuje upisovací (odebírací) poměr.</a:t>
                </a:r>
              </a:p>
              <a:p>
                <a:pPr algn="just"/>
                <a:r>
                  <a:rPr lang="cs-CZ" sz="2200" b="1" dirty="0"/>
                  <a:t>Upisovací poměr </a:t>
                </a:r>
                <a:r>
                  <a:rPr lang="cs-CZ" sz="2200" dirty="0"/>
                  <a:t>je definován jako poměr dosavadního objemu základního kapitálu a objemu zvýšení základního kapitálu, odpovídajícího nově emitovaným mladým akciím:</a:t>
                </a:r>
              </a:p>
              <a:p>
                <a:pPr algn="just"/>
                <a:endParaRPr lang="cs-CZ" sz="22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𝑈𝑃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𝑍𝐾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𝑍𝐾</m:t>
                          </m:r>
                        </m:den>
                      </m:f>
                    </m:oMath>
                  </m:oMathPara>
                </a14:m>
                <a:endParaRPr lang="cs-CZ" sz="2200" dirty="0"/>
              </a:p>
              <a:p>
                <a:pPr algn="just"/>
                <a:endParaRPr lang="cs-CZ" sz="2200" dirty="0"/>
              </a:p>
              <a:p>
                <a:pPr algn="just"/>
                <a:r>
                  <a:rPr lang="cs-CZ" sz="2200" dirty="0"/>
                  <a:t>UP – upisovací poměr</a:t>
                </a:r>
              </a:p>
              <a:p>
                <a:pPr algn="just"/>
                <a:r>
                  <a:rPr lang="cs-CZ" sz="2200" dirty="0"/>
                  <a:t>ZK – původní výše základního kapitálu</a:t>
                </a:r>
              </a:p>
              <a:p>
                <a:pPr algn="just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cs-CZ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ZK</m:t>
                    </m:r>
                  </m:oMath>
                </a14:m>
                <a:r>
                  <a:rPr lang="cs-CZ" sz="2200" dirty="0"/>
                  <a:t> – objem zvýšení základního kapitálu emisí mladých akcií</a:t>
                </a:r>
              </a:p>
              <a:p>
                <a:pPr algn="just"/>
                <a:endParaRPr lang="cs-CZ" sz="22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512" y="1780357"/>
                <a:ext cx="8613334" cy="4548016"/>
              </a:xfrm>
              <a:blipFill>
                <a:blip r:embed="rId2"/>
                <a:stretch>
                  <a:fillRect l="-849" t="-1743" r="-920" b="-69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8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558510" cy="1280794"/>
          </a:xfrm>
        </p:spPr>
        <p:txBody>
          <a:bodyPr>
            <a:normAutofit/>
          </a:bodyPr>
          <a:lstStyle/>
          <a:p>
            <a:r>
              <a:rPr lang="cs-CZ" dirty="0"/>
              <a:t>Předkupní právo </a:t>
            </a:r>
            <a:r>
              <a:rPr lang="cs-CZ" dirty="0" smtClean="0"/>
              <a:t>(4)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477532" cy="458422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2000" dirty="0" smtClean="0"/>
                  <a:t>V případě, že nominální hodnota původních i mladých akcií je stejná, lze výši ZK vyjádřit jako součin nominální hodnoty jedné akcie a počtu všech akcií. Upisovací poměr lze zapsat:</a:t>
                </a:r>
              </a:p>
              <a:p>
                <a:pPr algn="just"/>
                <a:endParaRPr lang="cs-CZ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𝑈𝑃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𝑁𝐻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𝑁𝐻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i="1" dirty="0"/>
                  <a:t>UP</a:t>
                </a:r>
                <a:r>
                  <a:rPr lang="cs-CZ" sz="2000" dirty="0"/>
                  <a:t> – upisovací poměr</a:t>
                </a:r>
              </a:p>
              <a:p>
                <a:pPr algn="just"/>
                <a:r>
                  <a:rPr lang="cs-CZ" sz="2000" i="1" dirty="0"/>
                  <a:t>NH</a:t>
                </a:r>
                <a:r>
                  <a:rPr lang="cs-CZ" sz="2000" dirty="0"/>
                  <a:t> – nominální hodnota jedné akcie</a:t>
                </a:r>
              </a:p>
              <a:p>
                <a:pPr algn="just"/>
                <a:r>
                  <a:rPr lang="cs-CZ" sz="2000" i="1" dirty="0"/>
                  <a:t>k</a:t>
                </a:r>
                <a:r>
                  <a:rPr lang="cs-CZ" sz="2000" dirty="0"/>
                  <a:t> – počet původních akcií</a:t>
                </a:r>
              </a:p>
              <a:p>
                <a:pPr algn="just"/>
                <a:r>
                  <a:rPr lang="cs-CZ" sz="2000" i="1" dirty="0"/>
                  <a:t>m</a:t>
                </a:r>
                <a:r>
                  <a:rPr lang="cs-CZ" sz="2000" dirty="0"/>
                  <a:t> – počet mladých akcií (nových akcií) 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 panose="02040503050406030204" pitchFamily="18" charset="0"/>
                            <a:ea typeface="Cambria Math"/>
                          </a:rPr>
                          <m:t>∆</m:t>
                        </m:r>
                        <m:r>
                          <a:rPr lang="cs-CZ" sz="2000" i="1">
                            <a:latin typeface="Cambria Math" panose="02040503050406030204" pitchFamily="18" charset="0"/>
                            <a:ea typeface="Cambria Math"/>
                          </a:rPr>
                          <m:t>𝑍𝐾</m:t>
                        </m:r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𝑁𝐻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𝑎𝑘𝑐𝑖𝑒</m:t>
                        </m:r>
                      </m:den>
                    </m:f>
                    <m:r>
                      <a:rPr lang="cs-CZ" sz="20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sz="2000" dirty="0" smtClean="0"/>
                  <a:t>  </a:t>
                </a:r>
                <a14:m>
                  <m:oMath xmlns:m="http://schemas.openxmlformats.org/officeDocument/2006/math">
                    <m:r>
                      <a:rPr lang="cs-CZ" sz="200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𝑝𝑜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𝑠𝑡𝑎𝑟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𝑎𝑘𝑐𝑖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í</m:t>
                        </m:r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𝑢𝑝𝑖𝑜𝑠𝑣𝑎𝑐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𝑝𝑜𝑚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ě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477532" cy="4584228"/>
              </a:xfrm>
              <a:blipFill>
                <a:blip r:embed="rId2"/>
                <a:stretch>
                  <a:fillRect l="-647" t="-1330" r="-6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1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Cena předkupního práva k nákupu mladých </a:t>
            </a:r>
            <a:r>
              <a:rPr lang="cs-CZ" dirty="0" smtClean="0"/>
              <a:t>akcií (1)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71604" y="1825625"/>
                <a:ext cx="8608242" cy="4557068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200" dirty="0"/>
                  <a:t>Pokud předkupní právo dává možnost zakoupit mladé akcie za výhodnější kurz, než jaký je aktuální kurz na trhu, potom má předkupní právo určitou cenu.</a:t>
                </a:r>
              </a:p>
              <a:p>
                <a:pPr algn="just"/>
                <a:endParaRPr lang="cs-CZ" sz="2200" dirty="0"/>
              </a:p>
              <a:p>
                <a:pPr algn="just"/>
                <a:r>
                  <a:rPr lang="cs-CZ" sz="2200" b="1" dirty="0"/>
                  <a:t>Před datem ex-předkupní právo</a:t>
                </a:r>
                <a:r>
                  <a:rPr lang="cs-CZ" sz="2200" dirty="0"/>
                  <a:t>:</a:t>
                </a:r>
              </a:p>
              <a:p>
                <a:pPr algn="just"/>
                <a:endParaRPr lang="cs-CZ" sz="22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𝐶𝑃𝑃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𝑃𝑃</m:t>
                              </m:r>
                            </m:sub>
                          </m:s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𝑈𝐶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𝑈𝑃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cs-CZ" sz="2200" dirty="0"/>
              </a:p>
              <a:p>
                <a:pPr algn="just"/>
                <a:endParaRPr lang="cs-CZ" sz="2200" dirty="0"/>
              </a:p>
              <a:p>
                <a:pPr algn="just"/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𝐶𝑃𝑃</m:t>
                    </m:r>
                  </m:oMath>
                </a14:m>
                <a:r>
                  <a:rPr lang="cs-CZ" sz="2000" dirty="0"/>
                  <a:t> – cena předkupního práva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𝑃𝐶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𝑃𝑃</m:t>
                        </m:r>
                      </m:sub>
                    </m:sSub>
                  </m:oMath>
                </a14:m>
                <a:r>
                  <a:rPr lang="cs-CZ" sz="2000" dirty="0"/>
                  <a:t> - promptní cena akcie s předkupním právem</a:t>
                </a:r>
              </a:p>
              <a:p>
                <a:pPr algn="just"/>
                <a:r>
                  <a:rPr lang="cs-CZ" sz="2000" dirty="0"/>
                  <a:t>UC – upisovací cena</a:t>
                </a:r>
              </a:p>
              <a:p>
                <a:pPr algn="just"/>
                <a:r>
                  <a:rPr lang="cs-CZ" sz="2000" dirty="0"/>
                  <a:t>UP – upisovací poměr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1604" y="1825625"/>
                <a:ext cx="8608242" cy="4557068"/>
              </a:xfrm>
              <a:blipFill>
                <a:blip r:embed="rId2"/>
                <a:stretch>
                  <a:fillRect l="-850" t="-1604" r="-921" b="-96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49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Cena předkupního práva k nákupu mladých </a:t>
            </a:r>
            <a:r>
              <a:rPr lang="cs-CZ" dirty="0" smtClean="0"/>
              <a:t>akcií (2)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298066" cy="4520854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V den či po datu ex-předkupní právo:</a:t>
                </a:r>
              </a:p>
              <a:p>
                <a:endParaRPr lang="cs-CZ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𝐶𝑃𝑃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𝐸𝑋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𝑈𝐶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𝑈𝑃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algn="just"/>
                <a:endParaRPr lang="cs-CZ" sz="2600" dirty="0"/>
              </a:p>
              <a:p>
                <a:pPr algn="just"/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𝐶𝑃𝑃</m:t>
                    </m:r>
                  </m:oMath>
                </a14:m>
                <a:r>
                  <a:rPr lang="cs-CZ" sz="2400" dirty="0"/>
                  <a:t> – cena předkupního práva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𝑃𝐶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𝐸𝑋</m:t>
                        </m:r>
                      </m:sub>
                    </m:sSub>
                  </m:oMath>
                </a14:m>
                <a:r>
                  <a:rPr lang="cs-CZ" sz="2400" dirty="0"/>
                  <a:t> - promptní cena akcie bez předkupního práva</a:t>
                </a:r>
              </a:p>
              <a:p>
                <a:pPr algn="just"/>
                <a:r>
                  <a:rPr lang="cs-CZ" sz="2400" dirty="0"/>
                  <a:t>UC – upisovací cena</a:t>
                </a:r>
              </a:p>
              <a:p>
                <a:pPr algn="just"/>
                <a:r>
                  <a:rPr lang="cs-CZ" sz="2400" dirty="0"/>
                  <a:t>UP – upisovací poměr</a:t>
                </a:r>
              </a:p>
              <a:p>
                <a:endParaRPr lang="cs-CZ" sz="2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298066" cy="4520854"/>
              </a:xfrm>
              <a:blipFill>
                <a:blip r:embed="rId2"/>
                <a:stretch>
                  <a:fillRect l="-1323" t="-21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8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Cena předkupního práva při vyloučení dividendového nároku mladých akcií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2054225"/>
                <a:ext cx="8477532" cy="4310361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cs-CZ" sz="1700" dirty="0"/>
                  <a:t>S mladými akciemi je spojeno i právo na dividendu ze zisku dosaženého v roce, v němž došlo ke zvýšení základního kapitálu.</a:t>
                </a:r>
              </a:p>
              <a:p>
                <a:pPr algn="just"/>
                <a:r>
                  <a:rPr lang="cs-CZ" sz="1700" dirty="0"/>
                  <a:t>Stanovy akciové společnosti však mohou stanovit, že mladé akcie v roce své emise nemají dividendové oprávnění, tedy že z nich neplyne majiteli dividenda ze zisku.</a:t>
                </a:r>
              </a:p>
              <a:p>
                <a:pPr algn="just"/>
                <a:r>
                  <a:rPr lang="cs-CZ" sz="1700" dirty="0"/>
                  <a:t>To se samozřejmě projeví v ceně předkupního práva snížením jeho výše.</a:t>
                </a:r>
              </a:p>
              <a:p>
                <a:pPr algn="just"/>
                <a:endParaRPr lang="cs-CZ" sz="1800" dirty="0"/>
              </a:p>
              <a:p>
                <a:pPr algn="just"/>
                <a:r>
                  <a:rPr lang="cs-CZ" sz="1800" dirty="0"/>
                  <a:t>Cena předkupního práva pro cenu </a:t>
                </a:r>
                <a:r>
                  <a:rPr lang="cs-CZ" sz="1800" b="1" dirty="0"/>
                  <a:t>před ex-datem</a:t>
                </a:r>
                <a:r>
                  <a:rPr lang="cs-CZ" sz="1800" dirty="0"/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>
                          <a:latin typeface="Cambria Math" panose="02040503050406030204" pitchFamily="18" charset="0"/>
                        </a:rPr>
                        <m:t>𝐶𝑃𝑃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e>
                            <m:sub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𝑃𝑃</m:t>
                              </m:r>
                            </m:sub>
                          </m:s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𝑈𝐶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𝑈𝑃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cs-CZ" sz="1800" dirty="0"/>
              </a:p>
              <a:p>
                <a:pPr algn="just"/>
                <a:endParaRPr lang="cs-CZ" sz="1500" dirty="0"/>
              </a:p>
              <a:p>
                <a:pPr algn="just"/>
                <a14:m>
                  <m:oMath xmlns:m="http://schemas.openxmlformats.org/officeDocument/2006/math">
                    <m:r>
                      <a:rPr lang="cs-CZ" sz="18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cs-CZ" sz="1800" dirty="0"/>
                  <a:t> – výše dividendy v daném roce</a:t>
                </a:r>
              </a:p>
              <a:p>
                <a:pPr algn="just"/>
                <a:endParaRPr lang="cs-CZ" sz="1500" dirty="0"/>
              </a:p>
              <a:p>
                <a:pPr algn="just"/>
                <a:r>
                  <a:rPr lang="cs-CZ" sz="1800" dirty="0"/>
                  <a:t>Cena </a:t>
                </a:r>
                <a:r>
                  <a:rPr lang="cs-CZ" sz="1800" b="1" dirty="0"/>
                  <a:t>po ex-datu</a:t>
                </a:r>
                <a:r>
                  <a:rPr lang="cs-CZ" sz="1800" dirty="0"/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>
                          <a:latin typeface="Cambria Math" panose="02040503050406030204" pitchFamily="18" charset="0"/>
                        </a:rPr>
                        <m:t>𝐶𝑃𝑃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e>
                            <m:sub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𝐸𝑋</m:t>
                              </m:r>
                            </m:sub>
                          </m:s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𝑈𝐶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𝑈𝑃</m:t>
                          </m:r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2054225"/>
                <a:ext cx="8477532" cy="4310361"/>
              </a:xfrm>
              <a:blipFill>
                <a:blip r:embed="rId2"/>
                <a:stretch>
                  <a:fillRect l="-503" t="-1132" r="-359" b="-60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73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2761</TotalTime>
  <Words>855</Words>
  <Application>Microsoft Office PowerPoint</Application>
  <PresentationFormat>Předvádění na obrazovce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Emise akcií</vt:lpstr>
      <vt:lpstr>Předkupní právo (1)</vt:lpstr>
      <vt:lpstr>Předkupní právo (2)</vt:lpstr>
      <vt:lpstr>Předkupní právo (3)</vt:lpstr>
      <vt:lpstr>Předkupní právo (4)</vt:lpstr>
      <vt:lpstr>Cena předkupního práva k nákupu mladých akcií (1)</vt:lpstr>
      <vt:lpstr>Cena předkupního práva k nákupu mladých akcií (2)</vt:lpstr>
      <vt:lpstr>Cena předkupního práva při vyloučení dividendového nároku mladých akcií</vt:lpstr>
      <vt:lpstr>Příklad</vt:lpstr>
      <vt:lpstr>Příklad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39</cp:revision>
  <dcterms:created xsi:type="dcterms:W3CDTF">2019-02-19T15:15:01Z</dcterms:created>
  <dcterms:modified xsi:type="dcterms:W3CDTF">2020-05-24T19:24:40Z</dcterms:modified>
</cp:coreProperties>
</file>