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6: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Akcie – Výnos z akcií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Výnos z akcií a jeho měření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Finanční investice do akcií mohou přinášet investorům výnosy ve třech formách:</a:t>
            </a:r>
          </a:p>
          <a:p>
            <a:pPr lvl="1" algn="just"/>
            <a:r>
              <a:rPr lang="cs-CZ" dirty="0"/>
              <a:t>Dividendy – podíl na zisku společnosti.</a:t>
            </a:r>
          </a:p>
          <a:p>
            <a:pPr lvl="1" algn="just"/>
            <a:r>
              <a:rPr lang="cs-CZ" dirty="0"/>
              <a:t>Kapitálový výnos – plynoucí ze zvýšení ceny akcie během doby její držby.</a:t>
            </a:r>
          </a:p>
          <a:p>
            <a:pPr lvl="1" algn="just"/>
            <a:r>
              <a:rPr lang="cs-CZ" dirty="0"/>
              <a:t>Příjmy plynoucí z prodeje či realizace předkupních práv.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Běžná výnosnost akcie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r>
                  <a:rPr lang="cs-CZ" sz="2000" b="1" dirty="0"/>
                  <a:t>Běžná výnosnost akcie</a:t>
                </a:r>
              </a:p>
              <a:p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sz="2000" dirty="0"/>
                  <a:t> - běžná výnosnost akcie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cs-CZ" sz="2000" dirty="0"/>
                  <a:t> – dividenda na jednu akcii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tržní cena akcie, za kterou byla nakoupena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 rotWithShape="0">
                <a:blip r:embed="rId2"/>
                <a:stretch>
                  <a:fillRect l="-676" t="-14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Celková výnosnost (1)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r>
                  <a:rPr lang="cs-CZ" sz="2000" b="1" dirty="0"/>
                  <a:t>Celková výnosnost</a:t>
                </a:r>
                <a:r>
                  <a:rPr lang="cs-CZ" sz="2000" dirty="0"/>
                  <a:t> investice do akcií:</a:t>
                </a:r>
              </a:p>
              <a:p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cs-CZ" sz="2000" dirty="0"/>
                  <a:t> - celková výnosnost akcie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cs-CZ" sz="2000" dirty="0"/>
                  <a:t> – dividenda na jednu akcii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000" dirty="0"/>
                  <a:t> - tržní cena akcie, za kterou byla prodána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tržní cena akcie, za kterou byla zakoupena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 rotWithShape="0">
                <a:blip r:embed="rId2"/>
                <a:stretch>
                  <a:fillRect l="-676" t="-14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4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Celková výnosnost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000" dirty="0"/>
                  <a:t>V případě, že během držby akcie připadne na akcii nárok na předkupní právo, potom výnos z prodeje tohoto práva je součástí výnosů investora a vzorec pro </a:t>
                </a:r>
                <a:r>
                  <a:rPr lang="cs-CZ" sz="2000" b="1" dirty="0"/>
                  <a:t>celkovou výnosnost </a:t>
                </a:r>
                <a:r>
                  <a:rPr lang="cs-CZ" sz="2000" dirty="0"/>
                  <a:t>lze zapsat:</a:t>
                </a:r>
              </a:p>
              <a:p>
                <a:pPr algn="just"/>
                <a:endParaRPr lang="cs-CZ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𝐶𝑃𝑃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m:rPr>
                        <m:nor/>
                      </m:rPr>
                      <a:rPr lang="cs-CZ" sz="2000" dirty="0"/>
                      <m:t> − </m:t>
                    </m:r>
                    <m:r>
                      <m:rPr>
                        <m:nor/>
                      </m:rPr>
                      <a:rPr lang="cs-CZ" sz="2000" dirty="0"/>
                      <m:t>celkov</m:t>
                    </m:r>
                    <m:r>
                      <m:rPr>
                        <m:nor/>
                      </m:rPr>
                      <a:rPr lang="cs-CZ" sz="2000" dirty="0"/>
                      <m:t>á </m:t>
                    </m:r>
                    <m:r>
                      <m:rPr>
                        <m:nor/>
                      </m:rPr>
                      <a:rPr lang="cs-CZ" sz="2000" dirty="0"/>
                      <m:t>v</m:t>
                    </m:r>
                    <m:r>
                      <m:rPr>
                        <m:nor/>
                      </m:rPr>
                      <a:rPr lang="cs-CZ" sz="2000" dirty="0"/>
                      <m:t>ý</m:t>
                    </m:r>
                    <m:r>
                      <m:rPr>
                        <m:nor/>
                      </m:rPr>
                      <a:rPr lang="cs-CZ" sz="2000" dirty="0"/>
                      <m:t>nosnost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akcie</m:t>
                    </m:r>
                  </m:oMath>
                </a14:m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cs-CZ" sz="2000" dirty="0"/>
                      <m:t> – </m:t>
                    </m:r>
                    <m:r>
                      <m:rPr>
                        <m:nor/>
                      </m:rPr>
                      <a:rPr lang="cs-CZ" sz="2000" dirty="0"/>
                      <m:t>dividenda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na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jednu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akcii</m:t>
                    </m:r>
                  </m:oMath>
                </a14:m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𝐶𝑃𝑃</m:t>
                    </m:r>
                  </m:oMath>
                </a14:m>
                <a:r>
                  <a:rPr lang="cs-CZ" sz="2000" dirty="0"/>
                  <a:t> – cena předkupního práva, připadajícího na akcii během její držby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cs-CZ" sz="2000" dirty="0"/>
                      <m:t> − </m:t>
                    </m:r>
                    <m:r>
                      <m:rPr>
                        <m:nor/>
                      </m:rPr>
                      <a:rPr lang="cs-CZ" sz="2000" dirty="0"/>
                      <m:t>tr</m:t>
                    </m:r>
                    <m:r>
                      <m:rPr>
                        <m:nor/>
                      </m:rPr>
                      <a:rPr lang="cs-CZ" sz="2000" dirty="0"/>
                      <m:t>ž</m:t>
                    </m:r>
                    <m:r>
                      <m:rPr>
                        <m:nor/>
                      </m:rPr>
                      <a:rPr lang="cs-CZ" sz="2000" dirty="0"/>
                      <m:t>n</m:t>
                    </m:r>
                    <m:r>
                      <m:rPr>
                        <m:nor/>
                      </m:rPr>
                      <a:rPr lang="cs-CZ" sz="2000" dirty="0"/>
                      <m:t>í </m:t>
                    </m:r>
                    <m:r>
                      <m:rPr>
                        <m:nor/>
                      </m:rPr>
                      <a:rPr lang="cs-CZ" sz="2000" dirty="0"/>
                      <m:t>cena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akcie</m:t>
                    </m:r>
                    <m:r>
                      <m:rPr>
                        <m:nor/>
                      </m:rPr>
                      <a:rPr lang="cs-CZ" sz="2000" dirty="0"/>
                      <m:t>, </m:t>
                    </m:r>
                    <m:r>
                      <m:rPr>
                        <m:nor/>
                      </m:rPr>
                      <a:rPr lang="cs-CZ" sz="2000" dirty="0"/>
                      <m:t>za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kterou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byla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prod</m:t>
                    </m:r>
                    <m:r>
                      <m:rPr>
                        <m:nor/>
                      </m:rPr>
                      <a:rPr lang="cs-CZ" sz="2000" dirty="0"/>
                      <m:t>á</m:t>
                    </m:r>
                    <m:r>
                      <m:rPr>
                        <m:nor/>
                      </m:rPr>
                      <a:rPr lang="cs-CZ" sz="2000" dirty="0"/>
                      <m:t>na</m:t>
                    </m:r>
                  </m:oMath>
                </a14:m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cs-CZ" sz="2000" dirty="0"/>
                      <m:t> − </m:t>
                    </m:r>
                    <m:r>
                      <m:rPr>
                        <m:nor/>
                      </m:rPr>
                      <a:rPr lang="cs-CZ" sz="2000" dirty="0"/>
                      <m:t>tr</m:t>
                    </m:r>
                    <m:r>
                      <m:rPr>
                        <m:nor/>
                      </m:rPr>
                      <a:rPr lang="cs-CZ" sz="2000" dirty="0"/>
                      <m:t>ž</m:t>
                    </m:r>
                    <m:r>
                      <m:rPr>
                        <m:nor/>
                      </m:rPr>
                      <a:rPr lang="cs-CZ" sz="2000" dirty="0"/>
                      <m:t>n</m:t>
                    </m:r>
                    <m:r>
                      <m:rPr>
                        <m:nor/>
                      </m:rPr>
                      <a:rPr lang="cs-CZ" sz="2000" dirty="0"/>
                      <m:t>í </m:t>
                    </m:r>
                    <m:r>
                      <m:rPr>
                        <m:nor/>
                      </m:rPr>
                      <a:rPr lang="cs-CZ" sz="2000" dirty="0"/>
                      <m:t>cena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akcie</m:t>
                    </m:r>
                    <m:r>
                      <m:rPr>
                        <m:nor/>
                      </m:rPr>
                      <a:rPr lang="cs-CZ" sz="2000" dirty="0"/>
                      <m:t>, </m:t>
                    </m:r>
                    <m:r>
                      <m:rPr>
                        <m:nor/>
                      </m:rPr>
                      <a:rPr lang="cs-CZ" sz="2000" dirty="0"/>
                      <m:t>za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kterou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byla</m:t>
                    </m:r>
                    <m:r>
                      <m:rPr>
                        <m:nor/>
                      </m:rPr>
                      <a:rPr lang="cs-CZ" sz="2000" dirty="0"/>
                      <m:t> </m:t>
                    </m:r>
                    <m:r>
                      <m:rPr>
                        <m:nor/>
                      </m:rPr>
                      <a:rPr lang="cs-CZ" sz="2000" dirty="0"/>
                      <m:t>zakoupena</m:t>
                    </m:r>
                  </m:oMath>
                </a14:m>
                <a:endParaRPr lang="cs-CZ" sz="2000" dirty="0"/>
              </a:p>
              <a:p>
                <a:pPr algn="just"/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 rotWithShape="0">
                <a:blip r:embed="rId2"/>
                <a:stretch>
                  <a:fillRect l="-676" t="-1401" r="-751" b="-9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1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Celková výnosnost (3)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r>
                  <a:rPr lang="cs-CZ" sz="2000" b="1" dirty="0"/>
                  <a:t>Celková výnosnost na roční bázi</a:t>
                </a:r>
                <a:r>
                  <a:rPr lang="cs-CZ" sz="2000" dirty="0"/>
                  <a:t>:</a:t>
                </a:r>
              </a:p>
              <a:p>
                <a:endParaRPr lang="cs-CZ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𝐶𝑝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𝐶𝑝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cs-CZ" sz="2000" dirty="0"/>
                  <a:t>- celková výnosnost na roční bázi</a:t>
                </a:r>
              </a:p>
              <a:p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cs-CZ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– doba držby akcie v letech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 rotWithShape="0">
                <a:blip r:embed="rId2"/>
                <a:stretch>
                  <a:fillRect l="-676" t="-14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3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559" y="1406013"/>
            <a:ext cx="8137996" cy="4768645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Předpokládejte</a:t>
            </a:r>
            <a:r>
              <a:rPr lang="cs-CZ" sz="2000" dirty="0"/>
              <a:t>, že jste </a:t>
            </a:r>
            <a:r>
              <a:rPr lang="cs-CZ" sz="2000" dirty="0" smtClean="0"/>
              <a:t>koupili </a:t>
            </a:r>
            <a:r>
              <a:rPr lang="cs-CZ" sz="2000" dirty="0"/>
              <a:t>akcii v nominální hodnotě </a:t>
            </a:r>
            <a:r>
              <a:rPr lang="cs-CZ" sz="2000" dirty="0" smtClean="0"/>
              <a:t>2 500 </a:t>
            </a:r>
            <a:r>
              <a:rPr lang="cs-CZ" sz="2000" dirty="0"/>
              <a:t>Kč za cenu </a:t>
            </a:r>
            <a:r>
              <a:rPr lang="cs-CZ" sz="2000" dirty="0" smtClean="0"/>
              <a:t>2 700 </a:t>
            </a:r>
            <a:r>
              <a:rPr lang="cs-CZ" sz="2000" dirty="0"/>
              <a:t>Kč, po </a:t>
            </a:r>
            <a:r>
              <a:rPr lang="cs-CZ" sz="2000" dirty="0" smtClean="0"/>
              <a:t>třech letech jste </a:t>
            </a:r>
            <a:r>
              <a:rPr lang="cs-CZ" sz="2000" dirty="0"/>
              <a:t>ji prodali za </a:t>
            </a:r>
            <a:r>
              <a:rPr lang="cs-CZ" sz="2000" dirty="0" smtClean="0"/>
              <a:t>2 850 </a:t>
            </a:r>
            <a:r>
              <a:rPr lang="cs-CZ" sz="2000" dirty="0"/>
              <a:t>Kč, během této doby jste navíc obdrželi </a:t>
            </a:r>
            <a:r>
              <a:rPr lang="cs-CZ" sz="2000" dirty="0" smtClean="0"/>
              <a:t>5 % </a:t>
            </a:r>
            <a:r>
              <a:rPr lang="cs-CZ" sz="2000" dirty="0"/>
              <a:t>dividendu. Jaká byla </a:t>
            </a:r>
            <a:r>
              <a:rPr lang="cs-CZ" sz="2000" dirty="0" smtClean="0"/>
              <a:t>běžná a celková </a:t>
            </a:r>
            <a:r>
              <a:rPr lang="cs-CZ" sz="2000" dirty="0"/>
              <a:t>výnosnost této investice</a:t>
            </a:r>
            <a:r>
              <a:rPr lang="cs-CZ" sz="2000" dirty="0" smtClean="0"/>
              <a:t>? 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0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59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2112</TotalTime>
  <Words>439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Výnos z akcií a jeho měření</vt:lpstr>
      <vt:lpstr>Běžná výnosnost akcie</vt:lpstr>
      <vt:lpstr>Celková výnosnost (1)</vt:lpstr>
      <vt:lpstr>Celková výnosnost (2)</vt:lpstr>
      <vt:lpstr>Celková výnosnost (3)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37</cp:revision>
  <dcterms:created xsi:type="dcterms:W3CDTF">2019-02-19T15:15:01Z</dcterms:created>
  <dcterms:modified xsi:type="dcterms:W3CDTF">2020-05-24T19:25:44Z</dcterms:modified>
</cp:coreProperties>
</file>